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56" r:id="rId3"/>
    <p:sldId id="265" r:id="rId4"/>
    <p:sldId id="257" r:id="rId5"/>
    <p:sldId id="279" r:id="rId6"/>
    <p:sldId id="280" r:id="rId7"/>
    <p:sldId id="282" r:id="rId8"/>
    <p:sldId id="262" r:id="rId9"/>
    <p:sldId id="278" r:id="rId10"/>
    <p:sldId id="258" r:id="rId11"/>
    <p:sldId id="273" r:id="rId12"/>
    <p:sldId id="276" r:id="rId13"/>
    <p:sldId id="283" r:id="rId14"/>
    <p:sldId id="272" r:id="rId15"/>
    <p:sldId id="290" r:id="rId16"/>
    <p:sldId id="281" r:id="rId17"/>
    <p:sldId id="259" r:id="rId18"/>
    <p:sldId id="260" r:id="rId19"/>
    <p:sldId id="277" r:id="rId20"/>
    <p:sldId id="263" r:id="rId21"/>
    <p:sldId id="274" r:id="rId22"/>
    <p:sldId id="275" r:id="rId23"/>
    <p:sldId id="284" r:id="rId24"/>
    <p:sldId id="285" r:id="rId25"/>
    <p:sldId id="286" r:id="rId26"/>
    <p:sldId id="287" r:id="rId27"/>
    <p:sldId id="288" r:id="rId28"/>
    <p:sldId id="271" r:id="rId29"/>
    <p:sldId id="261" r:id="rId30"/>
    <p:sldId id="291" r:id="rId31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765425"/>
    <a:srgbClr val="EF979D"/>
    <a:srgbClr val="99663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102" y="3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smtClean="0"/>
              <a:t>Clique para editar o estilo do subtítulo do Modelo Global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A830-29CE-4806-8EF6-A2C335BF80FE}" type="datetimeFigureOut">
              <a:rPr lang="pt-PT" smtClean="0"/>
              <a:t>09/02/2021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C9683-75EC-463B-991F-1161B55C1AD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9835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14:shred dir="out"/>
      </p:transition>
    </mc:Choice>
    <mc:Fallback xmlns="">
      <p:transition spd="slow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A830-29CE-4806-8EF6-A2C335BF80FE}" type="datetimeFigureOut">
              <a:rPr lang="pt-PT" smtClean="0"/>
              <a:t>09/02/2021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C9683-75EC-463B-991F-1161B55C1AD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9688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14:shred dir="out"/>
      </p:transition>
    </mc:Choice>
    <mc:Fallback xmlns="">
      <p:transition spd="slow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A830-29CE-4806-8EF6-A2C335BF80FE}" type="datetimeFigureOut">
              <a:rPr lang="pt-PT" smtClean="0"/>
              <a:t>09/02/2021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C9683-75EC-463B-991F-1161B55C1AD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572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14:shred dir="out"/>
      </p:transition>
    </mc:Choice>
    <mc:Fallback xmlns="">
      <p:transition spd="slow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A830-29CE-4806-8EF6-A2C335BF80FE}" type="datetimeFigureOut">
              <a:rPr lang="pt-PT" smtClean="0"/>
              <a:t>09/02/2021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C9683-75EC-463B-991F-1161B55C1AD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3645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14:shred dir="out"/>
      </p:transition>
    </mc:Choice>
    <mc:Fallback xmlns="">
      <p:transition spd="slow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A830-29CE-4806-8EF6-A2C335BF80FE}" type="datetimeFigureOut">
              <a:rPr lang="pt-PT" smtClean="0"/>
              <a:t>09/02/2021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C9683-75EC-463B-991F-1161B55C1AD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8532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14:shred dir="out"/>
      </p:transition>
    </mc:Choice>
    <mc:Fallback xmlns="">
      <p:transition spd="slow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A830-29CE-4806-8EF6-A2C335BF80FE}" type="datetimeFigureOut">
              <a:rPr lang="pt-PT" smtClean="0"/>
              <a:t>09/02/2021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C9683-75EC-463B-991F-1161B55C1AD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8758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14:shred dir="out"/>
      </p:transition>
    </mc:Choice>
    <mc:Fallback xmlns="">
      <p:transition spd="slow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A830-29CE-4806-8EF6-A2C335BF80FE}" type="datetimeFigureOut">
              <a:rPr lang="pt-PT" smtClean="0"/>
              <a:t>09/02/2021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C9683-75EC-463B-991F-1161B55C1AD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0137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14:shred dir="out"/>
      </p:transition>
    </mc:Choice>
    <mc:Fallback xmlns="">
      <p:transition spd="slow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A830-29CE-4806-8EF6-A2C335BF80FE}" type="datetimeFigureOut">
              <a:rPr lang="pt-PT" smtClean="0"/>
              <a:t>09/02/2021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C9683-75EC-463B-991F-1161B55C1AD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5756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14:shred dir="out"/>
      </p:transition>
    </mc:Choice>
    <mc:Fallback xmlns="">
      <p:transition spd="slow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A830-29CE-4806-8EF6-A2C335BF80FE}" type="datetimeFigureOut">
              <a:rPr lang="pt-PT" smtClean="0"/>
              <a:t>09/02/2021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C9683-75EC-463B-991F-1161B55C1AD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0537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14:shred dir="out"/>
      </p:transition>
    </mc:Choice>
    <mc:Fallback xmlns="">
      <p:transition spd="slow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A830-29CE-4806-8EF6-A2C335BF80FE}" type="datetimeFigureOut">
              <a:rPr lang="pt-PT" smtClean="0"/>
              <a:t>09/02/2021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C9683-75EC-463B-991F-1161B55C1AD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2756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14:shred dir="out"/>
      </p:transition>
    </mc:Choice>
    <mc:Fallback xmlns="">
      <p:transition spd="slow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A830-29CE-4806-8EF6-A2C335BF80FE}" type="datetimeFigureOut">
              <a:rPr lang="pt-PT" smtClean="0"/>
              <a:t>09/02/2021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C9683-75EC-463B-991F-1161B55C1AD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5033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14:shred dir="out"/>
      </p:transition>
    </mc:Choice>
    <mc:Fallback xmlns="">
      <p:transition spd="slow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4A830-29CE-4806-8EF6-A2C335BF80FE}" type="datetimeFigureOut">
              <a:rPr lang="pt-PT" smtClean="0"/>
              <a:t>09/02/2021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C9683-75EC-463B-991F-1161B55C1AD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73890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Tm="10000">
        <p14:shred dir="out"/>
      </p:transition>
    </mc:Choice>
    <mc:Fallback xmlns="">
      <p:transition spd="slow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microsoft.com/office/2007/relationships/hdphoto" Target="../media/hdphoto9.wdp"/><Relationship Id="rId4" Type="http://schemas.openxmlformats.org/officeDocument/2006/relationships/image" Target="../media/image36.png"/><Relationship Id="rId9" Type="http://schemas.microsoft.com/office/2007/relationships/hdphoto" Target="../media/hdphoto1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1000"/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64" y="300476"/>
            <a:ext cx="10042071" cy="6224390"/>
          </a:xfrm>
          <a:prstGeom prst="rect">
            <a:avLst/>
          </a:prstGeom>
        </p:spPr>
      </p:pic>
      <p:pic>
        <p:nvPicPr>
          <p:cNvPr id="2" name="bensound-brazilsamb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70814" y="-7772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55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909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76942" y="1351508"/>
            <a:ext cx="1103811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4400" b="1" dirty="0">
                <a:latin typeface="Curlz MT" panose="04040404050702020202" pitchFamily="82" charset="0"/>
              </a:rPr>
              <a:t>As </a:t>
            </a:r>
            <a:r>
              <a:rPr lang="pt-P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máscaras</a:t>
            </a:r>
            <a:r>
              <a:rPr lang="pt-PT" sz="4400" b="1" dirty="0">
                <a:latin typeface="Curlz MT" panose="04040404050702020202" pitchFamily="82" charset="0"/>
              </a:rPr>
              <a:t> </a:t>
            </a:r>
            <a:r>
              <a:rPr lang="pt-PT" sz="4400" b="1" dirty="0" smtClean="0">
                <a:latin typeface="Curlz MT" panose="04040404050702020202" pitchFamily="82" charset="0"/>
              </a:rPr>
              <a:t>fazem parte da vida de vários</a:t>
            </a:r>
          </a:p>
          <a:p>
            <a:pPr algn="ctr"/>
            <a:r>
              <a:rPr lang="pt-PT" sz="4400" b="1" dirty="0" smtClean="0">
                <a:latin typeface="Curlz MT" panose="04040404050702020202" pitchFamily="82" charset="0"/>
              </a:rPr>
              <a:t>povos. Tiveram e têm</a:t>
            </a:r>
          </a:p>
          <a:p>
            <a:pPr algn="ctr"/>
            <a:r>
              <a:rPr lang="pt-PT" sz="4400" b="1" dirty="0" smtClean="0">
                <a:latin typeface="Curlz MT" panose="04040404050702020202" pitchFamily="82" charset="0"/>
              </a:rPr>
              <a:t> </a:t>
            </a:r>
            <a:r>
              <a:rPr lang="pt-PT" sz="4400" b="1" dirty="0">
                <a:latin typeface="Curlz MT" panose="04040404050702020202" pitchFamily="82" charset="0"/>
              </a:rPr>
              <a:t>conotações religiosas e culturais. </a:t>
            </a:r>
            <a:endParaRPr lang="pt-PT" sz="4400" b="1" dirty="0" smtClean="0">
              <a:latin typeface="Curlz MT" panose="04040404050702020202" pitchFamily="82" charset="0"/>
            </a:endParaRPr>
          </a:p>
          <a:p>
            <a:pPr algn="ctr"/>
            <a:r>
              <a:rPr lang="pt-PT" sz="4400" b="1" dirty="0" smtClean="0">
                <a:latin typeface="Curlz MT" panose="04040404050702020202" pitchFamily="82" charset="0"/>
              </a:rPr>
              <a:t>Representam deuses, </a:t>
            </a:r>
            <a:r>
              <a:rPr lang="pt-PT" sz="4400" b="1" dirty="0">
                <a:latin typeface="Curlz MT" panose="04040404050702020202" pitchFamily="82" charset="0"/>
              </a:rPr>
              <a:t>para os Africanos, </a:t>
            </a:r>
            <a:r>
              <a:rPr lang="pt-PT" sz="4400" b="1" dirty="0" smtClean="0">
                <a:latin typeface="Curlz MT" panose="04040404050702020202" pitchFamily="82" charset="0"/>
              </a:rPr>
              <a:t>símbolos de magia, </a:t>
            </a:r>
            <a:r>
              <a:rPr lang="pt-PT" sz="4400" b="1" dirty="0">
                <a:latin typeface="Curlz MT" panose="04040404050702020202" pitchFamily="82" charset="0"/>
              </a:rPr>
              <a:t>para os </a:t>
            </a:r>
            <a:r>
              <a:rPr lang="pt-PT" sz="4400" b="1" dirty="0" smtClean="0">
                <a:latin typeface="Curlz MT" panose="04040404050702020202" pitchFamily="82" charset="0"/>
              </a:rPr>
              <a:t>Índios e</a:t>
            </a:r>
          </a:p>
          <a:p>
            <a:pPr algn="ctr"/>
            <a:r>
              <a:rPr lang="pt-PT" sz="4400" b="1" dirty="0" smtClean="0">
                <a:latin typeface="Curlz MT" panose="04040404050702020202" pitchFamily="82" charset="0"/>
              </a:rPr>
              <a:t> </a:t>
            </a:r>
            <a:r>
              <a:rPr lang="pt-PT" sz="4400" b="1" dirty="0">
                <a:latin typeface="Curlz MT" panose="04040404050702020202" pitchFamily="82" charset="0"/>
              </a:rPr>
              <a:t>de expressão </a:t>
            </a:r>
            <a:r>
              <a:rPr lang="pt-PT" sz="4400" b="1" dirty="0" smtClean="0">
                <a:latin typeface="Curlz MT" panose="04040404050702020202" pitchFamily="82" charset="0"/>
              </a:rPr>
              <a:t>artística,</a:t>
            </a:r>
          </a:p>
          <a:p>
            <a:pPr algn="ctr"/>
            <a:r>
              <a:rPr lang="pt-PT" sz="4400" b="1" dirty="0" smtClean="0">
                <a:latin typeface="Curlz MT" panose="04040404050702020202" pitchFamily="82" charset="0"/>
              </a:rPr>
              <a:t>em muitos países do mundo.</a:t>
            </a:r>
            <a:endParaRPr lang="pt-PT" sz="4400" b="1" dirty="0">
              <a:latin typeface="Curlz MT" panose="040404040507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10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5000">
        <p14:doors dir="vert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1690062"/>
            <a:ext cx="720089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400" b="1" dirty="0" smtClean="0">
                <a:latin typeface="Curlz MT" panose="04040404050702020202" pitchFamily="82" charset="0"/>
              </a:rPr>
              <a:t>No antigo Egipto era costume  colocar </a:t>
            </a:r>
            <a:r>
              <a:rPr lang="pt-PT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máscaras</a:t>
            </a:r>
            <a:r>
              <a:rPr lang="pt-PT" sz="4400" b="1" dirty="0" smtClean="0">
                <a:latin typeface="Curlz MT" panose="04040404050702020202" pitchFamily="82" charset="0"/>
              </a:rPr>
              <a:t> </a:t>
            </a:r>
            <a:r>
              <a:rPr lang="pt-PT" sz="4400" b="1" dirty="0">
                <a:latin typeface="Curlz MT" panose="04040404050702020202" pitchFamily="82" charset="0"/>
              </a:rPr>
              <a:t>em cima dos </a:t>
            </a:r>
            <a:r>
              <a:rPr lang="pt-PT" sz="4400" b="1" dirty="0" smtClean="0">
                <a:latin typeface="Curlz MT" panose="04040404050702020202" pitchFamily="82" charset="0"/>
              </a:rPr>
              <a:t>túmulos. Acreditava-se que, através da </a:t>
            </a:r>
            <a:r>
              <a:rPr lang="pt-PT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máscara,</a:t>
            </a:r>
            <a:r>
              <a:rPr lang="pt-PT" sz="4400" b="1" dirty="0" smtClean="0">
                <a:latin typeface="Curlz MT" panose="04040404050702020202" pitchFamily="82" charset="0"/>
              </a:rPr>
              <a:t> o defunto seria reconhecido no Além.  </a:t>
            </a:r>
            <a:endParaRPr lang="pt-PT" b="1" dirty="0">
              <a:latin typeface="Blackadder ITC" panose="04020505051007020D02" pitchFamily="82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072" y="1289957"/>
            <a:ext cx="3757656" cy="460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71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2000">
        <p14:flip dir="r"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421085" y="1652544"/>
            <a:ext cx="613954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400" b="1" dirty="0" smtClean="0">
                <a:latin typeface="Curlz MT" panose="04040404050702020202" pitchFamily="82" charset="0"/>
              </a:rPr>
              <a:t>Atualmente, as </a:t>
            </a:r>
            <a:r>
              <a:rPr lang="pt-PT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máscaras</a:t>
            </a:r>
            <a:r>
              <a:rPr lang="pt-PT" sz="4400" b="1" dirty="0" smtClean="0">
                <a:latin typeface="Curlz MT" panose="04040404050702020202" pitchFamily="82" charset="0"/>
              </a:rPr>
              <a:t> são usadas no </a:t>
            </a:r>
          </a:p>
          <a:p>
            <a:pPr algn="ctr"/>
            <a:r>
              <a:rPr lang="pt-PT" sz="4400" b="1" dirty="0" smtClean="0">
                <a:latin typeface="Curlz MT" panose="04040404050702020202" pitchFamily="82" charset="0"/>
              </a:rPr>
              <a:t>Carnaval e noutras festas, como a do Halloween</a:t>
            </a:r>
          </a:p>
          <a:p>
            <a:pPr algn="ctr"/>
            <a:r>
              <a:rPr lang="pt-PT" sz="4400" b="1" dirty="0" smtClean="0">
                <a:latin typeface="Curlz MT" panose="04040404050702020202" pitchFamily="82" charset="0"/>
              </a:rPr>
              <a:t> ou Dia </a:t>
            </a:r>
            <a:r>
              <a:rPr lang="pt-PT" sz="4400" b="1" dirty="0">
                <a:latin typeface="Curlz MT" panose="04040404050702020202" pitchFamily="82" charset="0"/>
              </a:rPr>
              <a:t>das </a:t>
            </a:r>
            <a:r>
              <a:rPr lang="pt-PT" sz="4400" b="1" dirty="0" smtClean="0">
                <a:latin typeface="Curlz MT" panose="04040404050702020202" pitchFamily="82" charset="0"/>
              </a:rPr>
              <a:t>Bruxas.</a:t>
            </a:r>
          </a:p>
          <a:p>
            <a:pPr algn="ctr"/>
            <a:r>
              <a:rPr lang="pt-PT" sz="4400" b="1" dirty="0" smtClean="0">
                <a:latin typeface="Curlz MT" panose="04040404050702020202" pitchFamily="82" charset="0"/>
              </a:rPr>
              <a:t>.</a:t>
            </a:r>
            <a:endParaRPr lang="pt-PT" sz="4400" b="1" dirty="0">
              <a:latin typeface="Curlz MT" panose="04040404050702020202" pitchFamily="82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351508"/>
            <a:ext cx="4757056" cy="475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7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000">
        <p:split orient="vert"/>
      </p:transition>
    </mc:Choice>
    <mc:Fallback xmlns="">
      <p:transition spd="slow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947057" y="338082"/>
            <a:ext cx="99767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400" b="1" dirty="0" smtClean="0">
                <a:latin typeface="Curlz MT" panose="04040404050702020202" pitchFamily="82" charset="0"/>
              </a:rPr>
              <a:t>Alguns profissionais também usam </a:t>
            </a:r>
          </a:p>
          <a:p>
            <a:pPr algn="ctr"/>
            <a:r>
              <a:rPr lang="pt-PT" sz="4400" b="1" dirty="0" smtClean="0">
                <a:latin typeface="Curlz MT" panose="04040404050702020202" pitchFamily="82" charset="0"/>
              </a:rPr>
              <a:t>máscaras, mas para se protegerem.</a:t>
            </a:r>
            <a:endParaRPr lang="pt-PT" sz="4400" b="1" dirty="0">
              <a:latin typeface="Curlz MT" panose="04040404050702020202" pitchFamily="82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665" y="2041072"/>
            <a:ext cx="3939990" cy="383334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671" y="1932615"/>
            <a:ext cx="2334986" cy="405025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98" y="2041072"/>
            <a:ext cx="4161847" cy="4161847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832757" y="6202919"/>
            <a:ext cx="2498272" cy="373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>
                <a:latin typeface="Curlz MT" panose="04040404050702020202" pitchFamily="82" charset="0"/>
              </a:rPr>
              <a:t>Apicultor</a:t>
            </a:r>
            <a:endParaRPr lang="pt-PT" b="1" dirty="0">
              <a:latin typeface="Curlz MT" panose="04040404050702020202" pitchFamily="82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283538" y="6202919"/>
            <a:ext cx="1910443" cy="373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>
                <a:latin typeface="Curlz MT" panose="04040404050702020202" pitchFamily="82" charset="0"/>
              </a:rPr>
              <a:t>Soldador</a:t>
            </a:r>
            <a:endParaRPr lang="pt-PT" b="1" dirty="0">
              <a:latin typeface="Curlz MT" panose="04040404050702020202" pitchFamily="82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9519557" y="6152439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>
                <a:latin typeface="Curlz MT" panose="04040404050702020202" pitchFamily="82" charset="0"/>
              </a:rPr>
              <a:t>Médico</a:t>
            </a:r>
            <a:endParaRPr lang="pt-PT" b="1" dirty="0">
              <a:latin typeface="Curlz MT" panose="040404040507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10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000">
        <p14:ripple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454728" y="1905506"/>
            <a:ext cx="75111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9600" b="1" dirty="0" smtClean="0">
                <a:latin typeface="Curlz MT" panose="04040404050702020202" pitchFamily="82" charset="0"/>
              </a:rPr>
              <a:t>Alguns tipos </a:t>
            </a:r>
          </a:p>
          <a:p>
            <a:pPr algn="ctr"/>
            <a:r>
              <a:rPr lang="pt-PT" sz="9600" b="1" dirty="0" smtClean="0">
                <a:latin typeface="Curlz MT" panose="04040404050702020202" pitchFamily="82" charset="0"/>
              </a:rPr>
              <a:t>de </a:t>
            </a:r>
            <a:r>
              <a:rPr lang="pt-PT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máscaras…</a:t>
            </a:r>
            <a:endParaRPr lang="pt-PT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urlz MT" panose="040404040507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532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7000">
        <p15:prstTrans prst="curtains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646465" y="4702629"/>
            <a:ext cx="8899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 smtClean="0">
                <a:latin typeface="Curlz MT" panose="04040404050702020202" pitchFamily="82" charset="0"/>
              </a:rPr>
              <a:t>Caretos </a:t>
            </a:r>
            <a:r>
              <a:rPr lang="pt-PT" sz="2800" b="1" dirty="0">
                <a:latin typeface="Curlz MT" panose="04040404050702020202" pitchFamily="82" charset="0"/>
              </a:rPr>
              <a:t>no Carnaval de </a:t>
            </a:r>
            <a:r>
              <a:rPr lang="pt-PT" sz="2800" b="1" dirty="0" smtClean="0">
                <a:latin typeface="Curlz MT" panose="04040404050702020202" pitchFamily="82" charset="0"/>
              </a:rPr>
              <a:t>Podence (Trás-os-Montes e Alto Douro).</a:t>
            </a:r>
            <a:endParaRPr lang="pt-PT" sz="2800" b="1" dirty="0">
              <a:latin typeface="Curlz MT" panose="04040404050702020202" pitchFamily="82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862" y="535948"/>
            <a:ext cx="5528276" cy="369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84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000">
        <p15:prstTrans prst="fallOver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75" y="1737780"/>
            <a:ext cx="5978572" cy="3348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015" y="1796618"/>
            <a:ext cx="5188060" cy="334800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4180114" y="669471"/>
            <a:ext cx="37882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Máscaras</a:t>
            </a:r>
            <a:r>
              <a:rPr lang="pt-PT" sz="2800" b="1" dirty="0" smtClean="0">
                <a:latin typeface="Curlz MT" panose="04040404050702020202" pitchFamily="82" charset="0"/>
              </a:rPr>
              <a:t> usadas no </a:t>
            </a:r>
          </a:p>
          <a:p>
            <a:pPr algn="ctr"/>
            <a:r>
              <a:rPr lang="pt-PT" sz="2800" b="1" dirty="0" smtClean="0">
                <a:latin typeface="Curlz MT" panose="04040404050702020202" pitchFamily="82" charset="0"/>
              </a:rPr>
              <a:t>teatro japonês</a:t>
            </a:r>
            <a:endParaRPr lang="pt-PT" sz="2800" b="1" dirty="0">
              <a:latin typeface="Curlz MT" panose="040404040507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13198"/>
      </p:ext>
    </p:extLst>
  </p:cSld>
  <p:clrMapOvr>
    <a:masterClrMapping/>
  </p:clrMapOvr>
  <p:transition spd="slow" advTm="7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10973" cy="364127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6939" y="3456604"/>
            <a:ext cx="30371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Máscara</a:t>
            </a:r>
            <a:r>
              <a:rPr lang="pt-PT" sz="4400" b="1" dirty="0" smtClean="0">
                <a:latin typeface="Curlz MT" panose="04040404050702020202" pitchFamily="82" charset="0"/>
              </a:rPr>
              <a:t> Egípcia</a:t>
            </a:r>
            <a:endParaRPr lang="pt-PT" sz="4400" b="1" dirty="0">
              <a:latin typeface="Curlz MT" panose="04040404050702020202" pitchFamily="82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247" y="1358274"/>
            <a:ext cx="3847537" cy="3847537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4386690" y="4903154"/>
            <a:ext cx="35759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Máscara</a:t>
            </a:r>
            <a:r>
              <a:rPr lang="pt-PT" sz="4400" b="1" dirty="0" smtClean="0">
                <a:latin typeface="Curlz MT" panose="04040404050702020202" pitchFamily="82" charset="0"/>
              </a:rPr>
              <a:t> Africana</a:t>
            </a:r>
            <a:endParaRPr lang="pt-PT" sz="4400" b="1" dirty="0">
              <a:latin typeface="Curlz MT" panose="04040404050702020202" pitchFamily="82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027" y="0"/>
            <a:ext cx="3010974" cy="3282043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9074864" y="3456604"/>
            <a:ext cx="31171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Máscara</a:t>
            </a:r>
            <a:r>
              <a:rPr lang="pt-PT" sz="4400" b="1" dirty="0" smtClean="0">
                <a:latin typeface="Curlz MT" panose="04040404050702020202" pitchFamily="82" charset="0"/>
              </a:rPr>
              <a:t> de teatro Grécia</a:t>
            </a:r>
            <a:endParaRPr lang="pt-PT" sz="4400" b="1" dirty="0">
              <a:latin typeface="Curlz MT" panose="040404040507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89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>
        <p14:prism isContent="1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4849586" y="1012954"/>
            <a:ext cx="734241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400" b="1" dirty="0" smtClean="0">
                <a:latin typeface="Curlz MT" panose="04040404050702020202" pitchFamily="82" charset="0"/>
              </a:rPr>
              <a:t>A necessidade </a:t>
            </a:r>
            <a:r>
              <a:rPr lang="pt-PT" sz="4400" b="1" dirty="0">
                <a:latin typeface="Curlz MT" panose="04040404050702020202" pitchFamily="82" charset="0"/>
              </a:rPr>
              <a:t>do </a:t>
            </a:r>
            <a:r>
              <a:rPr lang="pt-PT" sz="4400" b="1" dirty="0" smtClean="0">
                <a:latin typeface="Curlz MT" panose="04040404050702020202" pitchFamily="82" charset="0"/>
              </a:rPr>
              <a:t>homem de esconder a identidade </a:t>
            </a:r>
            <a:r>
              <a:rPr lang="pt-PT" sz="4400" b="1" dirty="0">
                <a:latin typeface="Curlz MT" panose="04040404050702020202" pitchFamily="82" charset="0"/>
              </a:rPr>
              <a:t>surge em </a:t>
            </a:r>
            <a:r>
              <a:rPr lang="pt-P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Veneza</a:t>
            </a:r>
            <a:r>
              <a:rPr lang="pt-PT" sz="4400" b="1" dirty="0">
                <a:latin typeface="Curlz MT" panose="04040404050702020202" pitchFamily="82" charset="0"/>
              </a:rPr>
              <a:t>, no século XV, </a:t>
            </a:r>
            <a:r>
              <a:rPr lang="pt-PT" sz="4400" b="1" dirty="0" smtClean="0">
                <a:latin typeface="Curlz MT" panose="04040404050702020202" pitchFamily="82" charset="0"/>
              </a:rPr>
              <a:t>no </a:t>
            </a:r>
            <a:r>
              <a:rPr lang="pt-PT" sz="4400" b="1" dirty="0">
                <a:latin typeface="Curlz MT" panose="04040404050702020202" pitchFamily="82" charset="0"/>
              </a:rPr>
              <a:t>primeiro baile de </a:t>
            </a:r>
            <a:r>
              <a:rPr lang="pt-PT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máscaras</a:t>
            </a:r>
            <a:r>
              <a:rPr lang="pt-PT" sz="4400" b="1" dirty="0" smtClean="0">
                <a:latin typeface="Curlz MT" panose="04040404050702020202" pitchFamily="82" charset="0"/>
              </a:rPr>
              <a:t>. </a:t>
            </a:r>
          </a:p>
          <a:p>
            <a:pPr algn="ctr"/>
            <a:r>
              <a:rPr lang="pt-PT" sz="4400" b="1" dirty="0" smtClean="0">
                <a:latin typeface="Curlz MT" panose="04040404050702020202" pitchFamily="82" charset="0"/>
              </a:rPr>
              <a:t>Os cortesãos </a:t>
            </a:r>
            <a:r>
              <a:rPr lang="pt-PT" sz="4400" b="1" dirty="0">
                <a:latin typeface="Curlz MT" panose="04040404050702020202" pitchFamily="82" charset="0"/>
              </a:rPr>
              <a:t>mascarados faziam brincadeiras, confiantes </a:t>
            </a:r>
            <a:r>
              <a:rPr lang="pt-PT" sz="4400" b="1" dirty="0" smtClean="0">
                <a:latin typeface="Curlz MT" panose="04040404050702020202" pitchFamily="82" charset="0"/>
              </a:rPr>
              <a:t>que não seriam reconhecidos.</a:t>
            </a:r>
            <a:endParaRPr lang="pt-PT" sz="4400" b="1" dirty="0">
              <a:latin typeface="Curlz MT" panose="04040404050702020202" pitchFamily="82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8" y="1869769"/>
            <a:ext cx="4686212" cy="311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1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000">
        <p14:window dir="vert"/>
      </p:transition>
    </mc:Choice>
    <mc:Fallback xmlns="">
      <p:transition spd="slow" advTm="1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43" y="1011009"/>
            <a:ext cx="3706586" cy="214040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270" y="595992"/>
            <a:ext cx="2367643" cy="283300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137" y="1011009"/>
            <a:ext cx="3602492" cy="1993448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579912" y="3429000"/>
            <a:ext cx="677635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400" b="1" dirty="0" smtClean="0">
                <a:latin typeface="Curlz MT" panose="04040404050702020202" pitchFamily="82" charset="0"/>
              </a:rPr>
              <a:t>As </a:t>
            </a:r>
            <a:r>
              <a:rPr lang="pt-PT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máscaras</a:t>
            </a:r>
            <a:r>
              <a:rPr lang="pt-PT" sz="4400" b="1" dirty="0" smtClean="0">
                <a:latin typeface="Curlz MT" panose="04040404050702020202" pitchFamily="82" charset="0"/>
              </a:rPr>
              <a:t> são os adereços que mais importância têm no Carnaval e fazem a diferença entre os foliões</a:t>
            </a:r>
            <a:r>
              <a:rPr lang="pt-PT" b="1" dirty="0" smtClean="0"/>
              <a:t>.</a:t>
            </a:r>
            <a:endParaRPr lang="pt-PT" b="1" dirty="0"/>
          </a:p>
        </p:txBody>
      </p:sp>
    </p:spTree>
    <p:extLst>
      <p:ext uri="{BB962C8B-B14F-4D97-AF65-F5344CB8AC3E}">
        <p14:creationId xmlns:p14="http://schemas.microsoft.com/office/powerpoint/2010/main" val="2659089696"/>
      </p:ext>
    </p:extLst>
  </p:cSld>
  <p:clrMapOvr>
    <a:masterClrMapping/>
  </p:clrMapOvr>
  <p:transition spd="slow" advTm="12000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650186" y="1600200"/>
            <a:ext cx="617714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Máscaras</a:t>
            </a:r>
            <a:r>
              <a:rPr lang="pt-PT" sz="5400" b="1" dirty="0" smtClean="0">
                <a:latin typeface="Curlz MT" panose="04040404050702020202" pitchFamily="82" charset="0"/>
              </a:rPr>
              <a:t>,</a:t>
            </a:r>
          </a:p>
          <a:p>
            <a:pPr algn="ctr"/>
            <a:r>
              <a:rPr lang="pt-PT" sz="5400" b="1" dirty="0" smtClean="0">
                <a:latin typeface="Curlz MT" panose="04040404050702020202" pitchFamily="82" charset="0"/>
              </a:rPr>
              <a:t>um pouco de </a:t>
            </a:r>
          </a:p>
          <a:p>
            <a:pPr algn="ctr"/>
            <a:r>
              <a:rPr lang="pt-PT" sz="5400" b="1" dirty="0" smtClean="0">
                <a:latin typeface="Curlz MT" panose="04040404050702020202" pitchFamily="82" charset="0"/>
              </a:rPr>
              <a:t> história e algumas curiosidades …</a:t>
            </a:r>
            <a:endParaRPr lang="pt-PT" sz="5400" b="1" dirty="0">
              <a:latin typeface="Curlz MT" panose="04040404050702020202" pitchFamily="82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13" y="277056"/>
            <a:ext cx="5001773" cy="630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0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ip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532414" y="566678"/>
            <a:ext cx="51271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b="1" dirty="0" smtClean="0">
                <a:latin typeface="Curlz MT" panose="04040404050702020202" pitchFamily="82" charset="0"/>
              </a:rPr>
              <a:t>No cinema, os super-heróis</a:t>
            </a:r>
          </a:p>
          <a:p>
            <a:pPr algn="ctr"/>
            <a:r>
              <a:rPr lang="pt-PT" sz="3600" b="1" dirty="0" smtClean="0">
                <a:latin typeface="Curlz MT" panose="04040404050702020202" pitchFamily="82" charset="0"/>
              </a:rPr>
              <a:t> andam disfarçados com </a:t>
            </a:r>
            <a:r>
              <a:rPr lang="pt-P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máscaras</a:t>
            </a:r>
          </a:p>
          <a:p>
            <a:pPr algn="ctr"/>
            <a:r>
              <a:rPr lang="pt-PT" sz="3600" b="1" dirty="0" smtClean="0">
                <a:latin typeface="Curlz MT" panose="04040404050702020202" pitchFamily="82" charset="0"/>
              </a:rPr>
              <a:t>para não comprometerem</a:t>
            </a:r>
          </a:p>
          <a:p>
            <a:pPr algn="ctr"/>
            <a:r>
              <a:rPr lang="pt-PT" sz="3600" b="1" dirty="0" smtClean="0">
                <a:latin typeface="Curlz MT" panose="04040404050702020202" pitchFamily="82" charset="0"/>
              </a:rPr>
              <a:t> a sua identidade. </a:t>
            </a:r>
            <a:endParaRPr lang="pt-PT" sz="3600" b="1" dirty="0">
              <a:latin typeface="Curlz MT" panose="04040404050702020202" pitchFamily="82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1" y="0"/>
            <a:ext cx="3324889" cy="353594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966" y="3593585"/>
            <a:ext cx="2273813" cy="326441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070" y="1244600"/>
            <a:ext cx="2424684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0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000">
        <p14:ripple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069771" y="2155372"/>
            <a:ext cx="67600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9600" b="1" dirty="0" smtClean="0">
                <a:latin typeface="Curlz MT" panose="04040404050702020202" pitchFamily="82" charset="0"/>
              </a:rPr>
              <a:t>Curiosidades…</a:t>
            </a:r>
            <a:endParaRPr lang="pt-PT" sz="9600" b="1" dirty="0">
              <a:latin typeface="Curlz MT" panose="040404040507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325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3175" y="452199"/>
            <a:ext cx="4816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5400" b="1" dirty="0" smtClean="0">
                <a:latin typeface="Curlz MT" panose="04040404050702020202" pitchFamily="82" charset="0"/>
              </a:rPr>
              <a:t>Sabias que…</a:t>
            </a:r>
            <a:endParaRPr lang="pt-PT" sz="5400" b="1" dirty="0">
              <a:latin typeface="Curlz MT" panose="04040404050702020202" pitchFamily="82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73175" y="1518556"/>
            <a:ext cx="11445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 smtClean="0">
                <a:latin typeface="Curlz MT" panose="04040404050702020202" pitchFamily="82" charset="0"/>
              </a:rPr>
              <a:t>A máscara do Faraó egípcio </a:t>
            </a:r>
            <a:r>
              <a:rPr lang="pt-PT" sz="3200" b="1" dirty="0" err="1" smtClean="0">
                <a:latin typeface="Curlz MT" panose="04040404050702020202" pitchFamily="82" charset="0"/>
              </a:rPr>
              <a:t>Tutankahamon</a:t>
            </a:r>
            <a:r>
              <a:rPr lang="pt-PT" sz="3200" b="1" dirty="0" smtClean="0">
                <a:latin typeface="Curlz MT" panose="04040404050702020202" pitchFamily="82" charset="0"/>
              </a:rPr>
              <a:t> é feita em ouro puro, </a:t>
            </a:r>
          </a:p>
          <a:p>
            <a:pPr algn="ctr"/>
            <a:r>
              <a:rPr lang="pt-PT" sz="3200" b="1" dirty="0" smtClean="0">
                <a:latin typeface="Curlz MT" panose="04040404050702020202" pitchFamily="82" charset="0"/>
              </a:rPr>
              <a:t>decorada com pedras preciosas e pesa 11 quilos?</a:t>
            </a:r>
            <a:endParaRPr lang="pt-PT" sz="3200" b="1" dirty="0">
              <a:latin typeface="Curlz MT" panose="04040404050702020202" pitchFamily="82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686" y="2881828"/>
            <a:ext cx="2841171" cy="385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277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000">
        <p15:prstTrans prst="peelOff"/>
      </p:transition>
    </mc:Choice>
    <mc:Fallback xmlns="">
      <p:transition spd="slow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26571" y="522514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5400" b="1" dirty="0" smtClean="0">
                <a:latin typeface="Curlz MT" panose="04040404050702020202" pitchFamily="82" charset="0"/>
              </a:rPr>
              <a:t>Sabias que…</a:t>
            </a:r>
            <a:endParaRPr lang="pt-PT" sz="5400" b="1" dirty="0">
              <a:latin typeface="Curlz MT" panose="04040404050702020202" pitchFamily="82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-212271" y="1747157"/>
            <a:ext cx="83112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 smtClean="0">
                <a:latin typeface="Curlz MT" panose="04040404050702020202" pitchFamily="82" charset="0"/>
              </a:rPr>
              <a:t>A </a:t>
            </a:r>
            <a:r>
              <a:rPr lang="pt-P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máscara</a:t>
            </a:r>
            <a:r>
              <a:rPr lang="pt-PT" sz="3200" b="1" dirty="0" smtClean="0">
                <a:latin typeface="Curlz MT" panose="04040404050702020202" pitchFamily="82" charset="0"/>
              </a:rPr>
              <a:t> das mulheres em Veneza chama-se “</a:t>
            </a:r>
            <a:r>
              <a:rPr lang="pt-PT" sz="3200" b="1" dirty="0" err="1" smtClean="0">
                <a:latin typeface="Curlz MT" panose="04040404050702020202" pitchFamily="82" charset="0"/>
              </a:rPr>
              <a:t>moretta”e</a:t>
            </a:r>
            <a:r>
              <a:rPr lang="pt-PT" sz="3200" b="1" dirty="0" smtClean="0">
                <a:latin typeface="Curlz MT" panose="04040404050702020202" pitchFamily="82" charset="0"/>
              </a:rPr>
              <a:t> é feita em veludo preto?</a:t>
            </a:r>
            <a:endParaRPr lang="pt-PT" sz="3200" b="1" dirty="0">
              <a:latin typeface="Curlz MT" panose="04040404050702020202" pitchFamily="82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357" y="2027865"/>
            <a:ext cx="3214235" cy="483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706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4000">
        <p15:prstTrans prst="fracture"/>
      </p:transition>
    </mc:Choice>
    <mc:Fallback xmlns="">
      <p:transition spd="slow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1886" y="489857"/>
            <a:ext cx="3314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5400" b="1" dirty="0" smtClean="0">
                <a:latin typeface="Curlz MT" panose="04040404050702020202" pitchFamily="82" charset="0"/>
              </a:rPr>
              <a:t>Sabias que…</a:t>
            </a:r>
            <a:endParaRPr lang="pt-PT" sz="5400" b="1" dirty="0">
              <a:latin typeface="Curlz MT" panose="04040404050702020202" pitchFamily="82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1882484"/>
            <a:ext cx="122627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200" b="1" dirty="0">
                <a:latin typeface="Curlz MT" panose="04040404050702020202" pitchFamily="82" charset="0"/>
              </a:rPr>
              <a:t>A identidade do </a:t>
            </a:r>
            <a:r>
              <a:rPr lang="pt-PT" sz="3200" b="1" i="1" dirty="0">
                <a:latin typeface="Curlz MT" panose="04040404050702020202" pitchFamily="82" charset="0"/>
              </a:rPr>
              <a:t>Homem da Máscara de Ferro</a:t>
            </a:r>
            <a:r>
              <a:rPr lang="pt-PT" sz="3200" b="1" dirty="0">
                <a:latin typeface="Curlz MT" panose="04040404050702020202" pitchFamily="82" charset="0"/>
              </a:rPr>
              <a:t>, que viveu 34 anos preso em França (século XVII</a:t>
            </a:r>
            <a:r>
              <a:rPr lang="pt-PT" sz="3200" b="1" dirty="0" smtClean="0">
                <a:latin typeface="Curlz MT" panose="04040404050702020202" pitchFamily="82" charset="0"/>
              </a:rPr>
              <a:t>), </a:t>
            </a:r>
            <a:r>
              <a:rPr lang="pt-PT" sz="3200" b="1" dirty="0">
                <a:latin typeface="Curlz MT" panose="04040404050702020202" pitchFamily="82" charset="0"/>
              </a:rPr>
              <a:t>ainda hoje não é conhecida?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280" y="3429000"/>
            <a:ext cx="5159440" cy="288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08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random/>
      </p:transition>
    </mc:Choice>
    <mc:Fallback xmlns="">
      <p:transition spd="slow" advTm="1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" y="3282043"/>
            <a:ext cx="4771920" cy="302898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457199" y="473529"/>
            <a:ext cx="3461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5400" b="1" dirty="0" smtClean="0">
                <a:latin typeface="Curlz MT" panose="04040404050702020202" pitchFamily="82" charset="0"/>
              </a:rPr>
              <a:t>Sabias que…</a:t>
            </a:r>
            <a:endParaRPr lang="pt-PT" sz="5400" b="1" dirty="0">
              <a:latin typeface="Curlz MT" panose="04040404050702020202" pitchFamily="82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95299" y="1578939"/>
            <a:ext cx="112014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 err="1" smtClean="0">
                <a:latin typeface="Curlz MT" panose="04040404050702020202" pitchFamily="82" charset="0"/>
              </a:rPr>
              <a:t>Darth</a:t>
            </a:r>
            <a:r>
              <a:rPr lang="pt-PT" sz="3200" b="1" dirty="0" smtClean="0">
                <a:latin typeface="Curlz MT" panose="04040404050702020202" pitchFamily="82" charset="0"/>
              </a:rPr>
              <a:t> </a:t>
            </a:r>
            <a:r>
              <a:rPr lang="pt-PT" sz="3200" b="1" dirty="0" err="1" smtClean="0">
                <a:latin typeface="Curlz MT" panose="04040404050702020202" pitchFamily="82" charset="0"/>
              </a:rPr>
              <a:t>Vader</a:t>
            </a:r>
            <a:r>
              <a:rPr lang="pt-PT" sz="3200" b="1" dirty="0" smtClean="0">
                <a:latin typeface="Curlz MT" panose="04040404050702020202" pitchFamily="82" charset="0"/>
              </a:rPr>
              <a:t>, nascido como </a:t>
            </a:r>
            <a:r>
              <a:rPr lang="pt-PT" sz="3200" b="1" dirty="0" err="1" smtClean="0">
                <a:latin typeface="Curlz MT" panose="04040404050702020202" pitchFamily="82" charset="0"/>
              </a:rPr>
              <a:t>Anakin</a:t>
            </a:r>
            <a:r>
              <a:rPr lang="pt-PT" sz="3200" b="1" dirty="0" smtClean="0">
                <a:latin typeface="Curlz MT" panose="04040404050702020202" pitchFamily="82" charset="0"/>
              </a:rPr>
              <a:t> </a:t>
            </a:r>
            <a:r>
              <a:rPr lang="pt-PT" sz="3200" b="1" dirty="0" err="1" smtClean="0">
                <a:latin typeface="Curlz MT" panose="04040404050702020202" pitchFamily="82" charset="0"/>
              </a:rPr>
              <a:t>Skywalker</a:t>
            </a:r>
            <a:r>
              <a:rPr lang="pt-PT" sz="3200" b="1" dirty="0" smtClean="0">
                <a:latin typeface="Curlz MT" panose="04040404050702020202" pitchFamily="82" charset="0"/>
              </a:rPr>
              <a:t>, é uma das personagens centrais da série de filmes Star </a:t>
            </a:r>
            <a:r>
              <a:rPr lang="pt-PT" sz="3200" b="1" dirty="0" err="1" smtClean="0">
                <a:latin typeface="Curlz MT" panose="04040404050702020202" pitchFamily="82" charset="0"/>
              </a:rPr>
              <a:t>Wars</a:t>
            </a:r>
            <a:r>
              <a:rPr lang="pt-PT" sz="3200" b="1" dirty="0" smtClean="0">
                <a:latin typeface="Curlz MT" panose="04040404050702020202" pitchFamily="82" charset="0"/>
              </a:rPr>
              <a:t> (Guerra nas Estrelas) ?</a:t>
            </a:r>
            <a:endParaRPr lang="pt-PT" sz="3200" b="1" dirty="0">
              <a:latin typeface="Curlz MT" panose="040404040507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0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4000">
        <p14:prism/>
      </p:transition>
    </mc:Choice>
    <mc:Fallback xmlns="">
      <p:transition spd="slow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61257" y="555172"/>
            <a:ext cx="4294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5400" b="1" dirty="0" smtClean="0">
                <a:latin typeface="Curlz MT" panose="04040404050702020202" pitchFamily="82" charset="0"/>
              </a:rPr>
              <a:t>Sabias que…</a:t>
            </a:r>
            <a:endParaRPr lang="pt-PT" sz="5400" b="1" dirty="0">
              <a:latin typeface="Curlz MT" panose="04040404050702020202" pitchFamily="82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015773" y="1478502"/>
            <a:ext cx="106952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 smtClean="0">
                <a:latin typeface="Curlz MT" panose="04040404050702020202" pitchFamily="82" charset="0"/>
              </a:rPr>
              <a:t>Na Idade Média, os médicos que tratavam a Peste </a:t>
            </a:r>
            <a:r>
              <a:rPr lang="pt-PT" sz="3200" b="1" dirty="0" smtClean="0">
                <a:latin typeface="Curlz MT" panose="04040404050702020202" pitchFamily="82" charset="0"/>
              </a:rPr>
              <a:t>Negra </a:t>
            </a:r>
            <a:r>
              <a:rPr lang="pt-PT" sz="3200" b="1" dirty="0" smtClean="0">
                <a:latin typeface="Curlz MT" panose="04040404050702020202" pitchFamily="82" charset="0"/>
              </a:rPr>
              <a:t>usavam dentro da </a:t>
            </a:r>
            <a:r>
              <a:rPr lang="pt-P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máscara</a:t>
            </a:r>
            <a:r>
              <a:rPr lang="pt-PT" sz="3200" b="1" dirty="0" smtClean="0">
                <a:latin typeface="Curlz MT" panose="04040404050702020202" pitchFamily="82" charset="0"/>
              </a:rPr>
              <a:t> “bico de pássaro” muitas especiarias e ervas </a:t>
            </a:r>
          </a:p>
          <a:p>
            <a:pPr algn="ctr"/>
            <a:r>
              <a:rPr lang="pt-PT" sz="3200" b="1" dirty="0" smtClean="0">
                <a:latin typeface="Curlz MT" panose="04040404050702020202" pitchFamily="82" charset="0"/>
              </a:rPr>
              <a:t>porque se pensava que assim não contraíam a doença?</a:t>
            </a:r>
            <a:endParaRPr lang="pt-PT" sz="3200" b="1" dirty="0">
              <a:latin typeface="Curlz MT" panose="04040404050702020202" pitchFamily="82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921" y="3429000"/>
            <a:ext cx="5176158" cy="290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43846"/>
      </p:ext>
    </p:extLst>
  </p:cSld>
  <p:clrMapOvr>
    <a:masterClrMapping/>
  </p:clrMapOvr>
  <p:transition spd="slow" advTm="14000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08215" y="597346"/>
            <a:ext cx="3967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5400" b="1" dirty="0" smtClean="0">
                <a:latin typeface="Curlz MT" panose="04040404050702020202" pitchFamily="82" charset="0"/>
              </a:rPr>
              <a:t>Sabias que…</a:t>
            </a:r>
            <a:endParaRPr lang="pt-PT" sz="5400" b="1" dirty="0">
              <a:latin typeface="Curlz MT" panose="04040404050702020202" pitchFamily="82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646464" y="1520676"/>
            <a:ext cx="88990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 smtClean="0">
                <a:latin typeface="Curlz MT" panose="04040404050702020202" pitchFamily="82" charset="0"/>
              </a:rPr>
              <a:t>A identidade secreta do super-herói Batman é Bruce Wayne, um bilionário e filantropo norte-americano?</a:t>
            </a:r>
            <a:endParaRPr lang="pt-PT" sz="3200" b="1" dirty="0">
              <a:latin typeface="Curlz MT" panose="04040404050702020202" pitchFamily="82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026" y="3559629"/>
            <a:ext cx="5044362" cy="282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8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4000">
        <p14:flip dir="r"/>
      </p:transition>
    </mc:Choice>
    <mc:Fallback xmlns="">
      <p:transition spd="slow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856290" y="1905506"/>
            <a:ext cx="68241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Máscaras</a:t>
            </a:r>
            <a:r>
              <a:rPr lang="pt-PT" sz="9600" b="1" dirty="0" smtClean="0">
                <a:latin typeface="Curlz MT" panose="04040404050702020202" pitchFamily="82" charset="0"/>
              </a:rPr>
              <a:t> de Segurança…</a:t>
            </a:r>
            <a:endParaRPr lang="pt-PT" sz="9600" b="1" dirty="0">
              <a:latin typeface="Curlz MT" panose="040404040507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177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5000">
        <p15:prstTrans prst="curtains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89" y="3535490"/>
            <a:ext cx="2827867" cy="257251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797" y="3329584"/>
            <a:ext cx="3172228" cy="298432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321" y="4097287"/>
            <a:ext cx="2400300" cy="24003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381" y="4366950"/>
            <a:ext cx="3037416" cy="2286858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395743" y="628233"/>
            <a:ext cx="1146394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400" b="1" dirty="0">
                <a:latin typeface="Curlz MT" panose="04040404050702020202" pitchFamily="82" charset="0"/>
              </a:rPr>
              <a:t>A </a:t>
            </a:r>
            <a:r>
              <a:rPr lang="pt-PT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máscara</a:t>
            </a:r>
            <a:r>
              <a:rPr lang="pt-PT" sz="4400" b="1" dirty="0" smtClean="0">
                <a:latin typeface="Curlz MT" panose="04040404050702020202" pitchFamily="82" charset="0"/>
              </a:rPr>
              <a:t> de proteção individual já salvou </a:t>
            </a:r>
            <a:r>
              <a:rPr lang="pt-PT" sz="4400" b="1" dirty="0">
                <a:latin typeface="Curlz MT" panose="04040404050702020202" pitchFamily="82" charset="0"/>
              </a:rPr>
              <a:t>milhões </a:t>
            </a:r>
            <a:endParaRPr lang="pt-PT" sz="4400" b="1" dirty="0" smtClean="0">
              <a:latin typeface="Curlz MT" panose="04040404050702020202" pitchFamily="82" charset="0"/>
            </a:endParaRPr>
          </a:p>
          <a:p>
            <a:pPr algn="ctr"/>
            <a:r>
              <a:rPr lang="pt-PT" sz="4400" b="1" dirty="0" smtClean="0">
                <a:latin typeface="Curlz MT" panose="04040404050702020202" pitchFamily="82" charset="0"/>
              </a:rPr>
              <a:t>de </a:t>
            </a:r>
            <a:r>
              <a:rPr lang="pt-PT" sz="4400" b="1" dirty="0">
                <a:latin typeface="Curlz MT" panose="04040404050702020202" pitchFamily="82" charset="0"/>
              </a:rPr>
              <a:t>vidas </a:t>
            </a:r>
            <a:r>
              <a:rPr lang="pt-PT" sz="4400" b="1" dirty="0" smtClean="0">
                <a:latin typeface="Curlz MT" panose="04040404050702020202" pitchFamily="82" charset="0"/>
              </a:rPr>
              <a:t>e, na situação atual de pandemia pelo “coronavírus”, é uma grande </a:t>
            </a:r>
          </a:p>
          <a:p>
            <a:pPr algn="ctr"/>
            <a:r>
              <a:rPr lang="pt-PT" sz="4400" b="1" dirty="0" smtClean="0">
                <a:latin typeface="Curlz MT" panose="04040404050702020202" pitchFamily="82" charset="0"/>
              </a:rPr>
              <a:t>aliada na proteção contra esta doença.</a:t>
            </a:r>
            <a:endParaRPr lang="pt-PT" sz="4400" b="1" dirty="0">
              <a:latin typeface="Curlz MT" panose="040404040507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8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7000">
        <p14:ripple/>
      </p:transition>
    </mc:Choice>
    <mc:Fallback xmlns="">
      <p:transition spd="slow" advTm="1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28801" y="1690062"/>
            <a:ext cx="88500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400" b="1" dirty="0">
                <a:latin typeface="Curlz MT" panose="04040404050702020202" pitchFamily="82" charset="0"/>
              </a:rPr>
              <a:t>A </a:t>
            </a:r>
            <a:r>
              <a:rPr lang="pt-PT" sz="4400" b="1" dirty="0" smtClean="0">
                <a:latin typeface="Curlz MT" panose="04040404050702020202" pitchFamily="82" charset="0"/>
              </a:rPr>
              <a:t>palavra “</a:t>
            </a:r>
            <a:r>
              <a:rPr lang="pt-PT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máscara”</a:t>
            </a:r>
            <a:endParaRPr lang="pt-PT" sz="4400" b="1" dirty="0" smtClean="0">
              <a:latin typeface="Curlz MT" panose="04040404050702020202" pitchFamily="82" charset="0"/>
            </a:endParaRPr>
          </a:p>
          <a:p>
            <a:pPr algn="ctr"/>
            <a:r>
              <a:rPr lang="pt-PT" sz="4400" b="1" dirty="0" smtClean="0">
                <a:latin typeface="Curlz MT" panose="04040404050702020202" pitchFamily="82" charset="0"/>
              </a:rPr>
              <a:t>tem origem, provável, na palavra latina </a:t>
            </a:r>
          </a:p>
          <a:p>
            <a:pPr algn="ctr"/>
            <a:r>
              <a:rPr lang="pt-PT" sz="4400" b="1" i="1" dirty="0" err="1" smtClean="0">
                <a:latin typeface="Curlz MT" panose="04040404050702020202" pitchFamily="82" charset="0"/>
              </a:rPr>
              <a:t>mascus</a:t>
            </a:r>
            <a:r>
              <a:rPr lang="pt-PT" sz="4400" b="1" dirty="0">
                <a:latin typeface="Curlz MT" panose="04040404050702020202" pitchFamily="82" charset="0"/>
              </a:rPr>
              <a:t> ou </a:t>
            </a:r>
            <a:r>
              <a:rPr lang="pt-PT" sz="4400" b="1" i="1" dirty="0">
                <a:latin typeface="Curlz MT" panose="04040404050702020202" pitchFamily="82" charset="0"/>
              </a:rPr>
              <a:t>masca</a:t>
            </a:r>
            <a:r>
              <a:rPr lang="pt-PT" sz="4400" b="1" dirty="0">
                <a:latin typeface="Curlz MT" panose="04040404050702020202" pitchFamily="82" charset="0"/>
              </a:rPr>
              <a:t> </a:t>
            </a:r>
            <a:r>
              <a:rPr lang="pt-PT" sz="4400" b="1" dirty="0" smtClean="0">
                <a:latin typeface="Curlz MT" panose="04040404050702020202" pitchFamily="82" charset="0"/>
              </a:rPr>
              <a:t> (fantasma),</a:t>
            </a:r>
          </a:p>
          <a:p>
            <a:pPr algn="ctr"/>
            <a:r>
              <a:rPr lang="pt-PT" sz="4400" b="1" dirty="0" smtClean="0">
                <a:latin typeface="Curlz MT" panose="04040404050702020202" pitchFamily="82" charset="0"/>
              </a:rPr>
              <a:t> </a:t>
            </a:r>
            <a:r>
              <a:rPr lang="pt-PT" sz="4400" b="1" dirty="0">
                <a:latin typeface="Curlz MT" panose="04040404050702020202" pitchFamily="82" charset="0"/>
              </a:rPr>
              <a:t>ou </a:t>
            </a:r>
            <a:r>
              <a:rPr lang="pt-PT" sz="4400" b="1" dirty="0" smtClean="0">
                <a:latin typeface="Curlz MT" panose="04040404050702020202" pitchFamily="82" charset="0"/>
              </a:rPr>
              <a:t>na palavra</a:t>
            </a:r>
            <a:r>
              <a:rPr lang="pt-PT" sz="4400" b="1" dirty="0">
                <a:latin typeface="Curlz MT" panose="04040404050702020202" pitchFamily="82" charset="0"/>
              </a:rPr>
              <a:t> </a:t>
            </a:r>
            <a:r>
              <a:rPr lang="pt-PT" sz="4400" b="1" dirty="0" smtClean="0">
                <a:latin typeface="Curlz MT" panose="04040404050702020202" pitchFamily="82" charset="0"/>
              </a:rPr>
              <a:t>árabe</a:t>
            </a:r>
            <a:r>
              <a:rPr lang="pt-PT" sz="4400" b="1" dirty="0">
                <a:latin typeface="Curlz MT" panose="04040404050702020202" pitchFamily="82" charset="0"/>
              </a:rPr>
              <a:t> </a:t>
            </a:r>
            <a:r>
              <a:rPr lang="pt-PT" sz="4400" b="1" i="1" dirty="0" err="1">
                <a:latin typeface="Curlz MT" panose="04040404050702020202" pitchFamily="82" charset="0"/>
              </a:rPr>
              <a:t>maskharah</a:t>
            </a:r>
            <a:r>
              <a:rPr lang="pt-PT" sz="4400" b="1" dirty="0">
                <a:latin typeface="Curlz MT" panose="04040404050702020202" pitchFamily="82" charset="0"/>
              </a:rPr>
              <a:t> </a:t>
            </a:r>
            <a:r>
              <a:rPr lang="pt-PT" sz="4400" b="1" dirty="0" smtClean="0">
                <a:latin typeface="Curlz MT" panose="04040404050702020202" pitchFamily="82" charset="0"/>
              </a:rPr>
              <a:t>(palhaço, </a:t>
            </a:r>
          </a:p>
          <a:p>
            <a:pPr algn="ctr"/>
            <a:r>
              <a:rPr lang="pt-PT" sz="4400" b="1" dirty="0" smtClean="0">
                <a:latin typeface="Curlz MT" panose="04040404050702020202" pitchFamily="82" charset="0"/>
              </a:rPr>
              <a:t>homem disfarçado).</a:t>
            </a:r>
            <a:r>
              <a:rPr lang="pt-PT" sz="4400" b="1" dirty="0">
                <a:latin typeface="Curlz MT" panose="04040404050702020202" pitchFamily="82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9874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14:flip dir="r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-538843" y="395877"/>
            <a:ext cx="92583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6000" b="1" dirty="0">
                <a:latin typeface="Curlz MT" panose="04040404050702020202" pitchFamily="82" charset="0"/>
              </a:rPr>
              <a:t>Espero que </a:t>
            </a:r>
            <a:r>
              <a:rPr lang="pt-PT" sz="6000" b="1" dirty="0" smtClean="0">
                <a:latin typeface="Curlz MT" panose="04040404050702020202" pitchFamily="82" charset="0"/>
              </a:rPr>
              <a:t>tenhas </a:t>
            </a:r>
            <a:r>
              <a:rPr lang="pt-PT" sz="6000" b="1" dirty="0">
                <a:latin typeface="Curlz MT" panose="04040404050702020202" pitchFamily="82" charset="0"/>
              </a:rPr>
              <a:t>gostado </a:t>
            </a:r>
            <a:endParaRPr lang="pt-PT" sz="6000" b="1" dirty="0" smtClean="0">
              <a:latin typeface="Curlz MT" panose="04040404050702020202" pitchFamily="82" charset="0"/>
            </a:endParaRPr>
          </a:p>
          <a:p>
            <a:pPr algn="ctr"/>
            <a:r>
              <a:rPr lang="pt-PT" sz="6000" b="1" dirty="0" smtClean="0">
                <a:latin typeface="Curlz MT" panose="04040404050702020202" pitchFamily="82" charset="0"/>
              </a:rPr>
              <a:t>de </a:t>
            </a:r>
            <a:r>
              <a:rPr lang="pt-PT" sz="6000" b="1" dirty="0">
                <a:latin typeface="Curlz MT" panose="04040404050702020202" pitchFamily="82" charset="0"/>
              </a:rPr>
              <a:t>saber </a:t>
            </a:r>
            <a:endParaRPr lang="pt-PT" sz="6000" b="1" dirty="0" smtClean="0">
              <a:latin typeface="Curlz MT" panose="04040404050702020202" pitchFamily="82" charset="0"/>
            </a:endParaRPr>
          </a:p>
          <a:p>
            <a:pPr algn="ctr"/>
            <a:r>
              <a:rPr lang="pt-PT" sz="6000" b="1" dirty="0" smtClean="0">
                <a:latin typeface="Curlz MT" panose="04040404050702020202" pitchFamily="82" charset="0"/>
              </a:rPr>
              <a:t>um </a:t>
            </a:r>
            <a:r>
              <a:rPr lang="pt-PT" sz="6000" b="1" dirty="0">
                <a:latin typeface="Curlz MT" panose="04040404050702020202" pitchFamily="82" charset="0"/>
              </a:rPr>
              <a:t>pouco sobre </a:t>
            </a:r>
            <a:endParaRPr lang="pt-PT" sz="6000" b="1" dirty="0" smtClean="0">
              <a:latin typeface="Curlz MT" panose="04040404050702020202" pitchFamily="82" charset="0"/>
            </a:endParaRPr>
          </a:p>
          <a:p>
            <a:pPr algn="ctr"/>
            <a:r>
              <a:rPr lang="pt-PT" sz="6000" b="1" dirty="0" smtClean="0">
                <a:latin typeface="Curlz MT" panose="04040404050702020202" pitchFamily="82" charset="0"/>
              </a:rPr>
              <a:t>este </a:t>
            </a:r>
            <a:r>
              <a:rPr lang="pt-PT" sz="6000" b="1" dirty="0">
                <a:latin typeface="Curlz MT" panose="04040404050702020202" pitchFamily="82" charset="0"/>
              </a:rPr>
              <a:t>tema!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327" y="3016458"/>
            <a:ext cx="6296167" cy="384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7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14:shred dir="out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354286" y="1351508"/>
            <a:ext cx="764177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400" b="1" dirty="0" smtClean="0">
                <a:latin typeface="Curlz MT" panose="04040404050702020202" pitchFamily="82" charset="0"/>
              </a:rPr>
              <a:t>Há muito que o ser humano usa </a:t>
            </a:r>
            <a:r>
              <a:rPr lang="pt-PT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máscaras</a:t>
            </a:r>
            <a:r>
              <a:rPr lang="pt-PT" sz="4400" b="1" dirty="0" smtClean="0">
                <a:latin typeface="Curlz MT" panose="04040404050702020202" pitchFamily="82" charset="0"/>
              </a:rPr>
              <a:t> para diversos fins.</a:t>
            </a:r>
          </a:p>
          <a:p>
            <a:pPr algn="ctr"/>
            <a:r>
              <a:rPr lang="pt-PT" sz="4400" b="1" dirty="0" smtClean="0">
                <a:latin typeface="Curlz MT" panose="04040404050702020202" pitchFamily="82" charset="0"/>
              </a:rPr>
              <a:t>Estas  servem para ocultar a identidade do indivíduo que a usa, permitindo uma transformação para fins mágicos, </a:t>
            </a:r>
          </a:p>
          <a:p>
            <a:pPr algn="ctr"/>
            <a:r>
              <a:rPr lang="pt-PT" sz="4400" b="1" dirty="0" smtClean="0">
                <a:latin typeface="Curlz MT" panose="04040404050702020202" pitchFamily="82" charset="0"/>
              </a:rPr>
              <a:t>religiosos e de diversão .  </a:t>
            </a:r>
            <a:endParaRPr lang="pt-PT" sz="4400" b="1" dirty="0">
              <a:latin typeface="Curlz MT" panose="04040404050702020202" pitchFamily="82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74" y="1351508"/>
            <a:ext cx="3971558" cy="550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4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3000">
        <p14:gallery dir="l"/>
      </p:transition>
    </mc:Choice>
    <mc:Fallback xmlns="">
      <p:transition spd="slow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-146958" y="820302"/>
            <a:ext cx="69559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400" b="1" dirty="0" smtClean="0">
                <a:latin typeface="Curlz MT" panose="04040404050702020202" pitchFamily="82" charset="0"/>
              </a:rPr>
              <a:t>Na Grécia antiga usavam-se </a:t>
            </a:r>
            <a:r>
              <a:rPr lang="pt-PT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máscaras</a:t>
            </a:r>
            <a:r>
              <a:rPr lang="pt-PT" sz="4400" b="1" dirty="0" smtClean="0">
                <a:latin typeface="Curlz MT" panose="04040404050702020202" pitchFamily="82" charset="0"/>
              </a:rPr>
              <a:t> no teatro para acentuar os traços expressivos das personagens.</a:t>
            </a:r>
            <a:endParaRPr lang="pt-PT" sz="4400" b="1" dirty="0">
              <a:latin typeface="Curlz MT" panose="04040404050702020202" pitchFamily="82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959" y="3362533"/>
            <a:ext cx="4368662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47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2000">
        <p14:prism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286000" y="1159328"/>
            <a:ext cx="4882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i="1" dirty="0" smtClean="0"/>
              <a:t>. </a:t>
            </a:r>
            <a:endParaRPr lang="pt-PT" i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68" y="1877786"/>
            <a:ext cx="5362574" cy="2723847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5908899" y="674400"/>
            <a:ext cx="609260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4400" b="1" dirty="0">
                <a:latin typeface="Curlz MT" panose="04040404050702020202" pitchFamily="82" charset="0"/>
              </a:rPr>
              <a:t>No teatro </a:t>
            </a:r>
            <a:r>
              <a:rPr lang="pt-PT" sz="4400" b="1" dirty="0" smtClean="0">
                <a:latin typeface="Curlz MT" panose="04040404050702020202" pitchFamily="82" charset="0"/>
              </a:rPr>
              <a:t>japonês </a:t>
            </a:r>
            <a:r>
              <a:rPr lang="pt-PT" sz="4400" b="1" i="1" dirty="0">
                <a:latin typeface="Curlz MT" panose="04040404050702020202" pitchFamily="82" charset="0"/>
              </a:rPr>
              <a:t>No, que mistura canto, pantomina, música e </a:t>
            </a:r>
            <a:r>
              <a:rPr lang="pt-PT" sz="4400" b="1" i="1" dirty="0" smtClean="0">
                <a:latin typeface="Curlz MT" panose="04040404050702020202" pitchFamily="82" charset="0"/>
              </a:rPr>
              <a:t>poesia, também </a:t>
            </a:r>
            <a:r>
              <a:rPr lang="pt-PT" sz="4400" b="1" i="1" dirty="0">
                <a:latin typeface="Curlz MT" panose="04040404050702020202" pitchFamily="82" charset="0"/>
              </a:rPr>
              <a:t>se usam </a:t>
            </a:r>
            <a:r>
              <a:rPr lang="pt-PT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máscaras</a:t>
            </a:r>
            <a:r>
              <a:rPr lang="pt-PT" sz="4400" b="1" i="1" dirty="0">
                <a:latin typeface="Curlz MT" panose="04040404050702020202" pitchFamily="82" charset="0"/>
              </a:rPr>
              <a:t>. Estas são confecionadas em madeira, revestidas de gesso e pintadas de acordo com o seu significado</a:t>
            </a:r>
            <a:endParaRPr lang="pt-PT" sz="4400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1445078" y="4719926"/>
            <a:ext cx="3282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Máscaras</a:t>
            </a:r>
            <a:r>
              <a:rPr lang="pt-PT" sz="2400" b="1" dirty="0" smtClean="0">
                <a:latin typeface="Curlz MT" panose="04040404050702020202" pitchFamily="82" charset="0"/>
              </a:rPr>
              <a:t> atuais do Japão</a:t>
            </a:r>
            <a:endParaRPr lang="pt-PT" sz="2400" b="1" dirty="0">
              <a:latin typeface="Curlz MT" panose="040404040507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629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ageCurlDouble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79614" y="1499167"/>
            <a:ext cx="553538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400" b="1" dirty="0" smtClean="0">
                <a:latin typeface="Curlz MT" panose="04040404050702020202" pitchFamily="82" charset="0"/>
              </a:rPr>
              <a:t>Na China </a:t>
            </a:r>
          </a:p>
          <a:p>
            <a:pPr algn="ctr"/>
            <a:r>
              <a:rPr lang="pt-PT" sz="4400" b="1" dirty="0" smtClean="0">
                <a:latin typeface="Curlz MT" panose="04040404050702020202" pitchFamily="82" charset="0"/>
              </a:rPr>
              <a:t>as </a:t>
            </a:r>
            <a:r>
              <a:rPr lang="pt-PT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máscaras</a:t>
            </a:r>
            <a:r>
              <a:rPr lang="pt-PT" sz="4400" b="1" dirty="0" smtClean="0">
                <a:latin typeface="Curlz MT" panose="04040404050702020202" pitchFamily="82" charset="0"/>
              </a:rPr>
              <a:t> eram usadas para afastar os maus espíritos.</a:t>
            </a:r>
            <a:endParaRPr lang="pt-PT" sz="4400" b="1" dirty="0">
              <a:latin typeface="Curlz MT" panose="04040404050702020202" pitchFamily="82" charset="0"/>
            </a:endParaRPr>
          </a:p>
          <a:p>
            <a:pPr algn="ctr"/>
            <a:r>
              <a:rPr lang="pt-PT" sz="4400" b="1" dirty="0" smtClean="0">
                <a:latin typeface="Curlz MT" panose="04040404050702020202" pitchFamily="82" charset="0"/>
              </a:rPr>
              <a:t>Atualmente usam-se </a:t>
            </a:r>
          </a:p>
          <a:p>
            <a:pPr algn="ctr"/>
            <a:r>
              <a:rPr lang="pt-PT" sz="4400" b="1" dirty="0" smtClean="0">
                <a:latin typeface="Curlz MT" panose="04040404050702020202" pitchFamily="82" charset="0"/>
              </a:rPr>
              <a:t>nas óperas.</a:t>
            </a:r>
            <a:endParaRPr lang="pt-PT" sz="4400" b="1" dirty="0">
              <a:latin typeface="Curlz MT" panose="04040404050702020202" pitchFamily="82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28616"/>
            <a:ext cx="5758543" cy="3000584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6697435" y="5192486"/>
            <a:ext cx="4555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Máscaras</a:t>
            </a:r>
            <a:r>
              <a:rPr lang="pt-PT" sz="2400" b="1" dirty="0" smtClean="0">
                <a:latin typeface="Curlz MT" panose="04040404050702020202" pitchFamily="82" charset="0"/>
              </a:rPr>
              <a:t> usadas na óperas Chinesas</a:t>
            </a:r>
            <a:endParaRPr lang="pt-PT" sz="2400" b="1" dirty="0">
              <a:latin typeface="Curlz MT" panose="040404040507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712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000">
        <p15:prstTrans prst="fracture"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44928" y="1351508"/>
            <a:ext cx="771192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400" b="1" dirty="0" smtClean="0">
                <a:latin typeface="Curlz MT" panose="04040404050702020202" pitchFamily="82" charset="0"/>
              </a:rPr>
              <a:t>Uma </a:t>
            </a:r>
            <a:r>
              <a:rPr lang="pt-PT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máscara</a:t>
            </a:r>
            <a:r>
              <a:rPr lang="pt-PT" sz="4400" b="1" dirty="0" smtClean="0">
                <a:latin typeface="Curlz MT" panose="04040404050702020202" pitchFamily="82" charset="0"/>
              </a:rPr>
              <a:t> que ficou conhecida na Europa, durante a Idade Média, foi a “</a:t>
            </a:r>
            <a:r>
              <a:rPr lang="pt-PT" sz="4400" b="1" dirty="0">
                <a:latin typeface="Curlz MT" panose="04040404050702020202" pitchFamily="82" charset="0"/>
              </a:rPr>
              <a:t>bico de pássaro</a:t>
            </a:r>
            <a:r>
              <a:rPr lang="pt-PT" sz="4400" b="1" dirty="0" smtClean="0">
                <a:latin typeface="Curlz MT" panose="04040404050702020202" pitchFamily="82" charset="0"/>
              </a:rPr>
              <a:t>”.</a:t>
            </a:r>
          </a:p>
          <a:p>
            <a:pPr algn="ctr"/>
            <a:r>
              <a:rPr lang="pt-PT" sz="4400" b="1" dirty="0" smtClean="0">
                <a:latin typeface="Curlz MT" panose="04040404050702020202" pitchFamily="82" charset="0"/>
              </a:rPr>
              <a:t> Esta </a:t>
            </a:r>
            <a:r>
              <a:rPr lang="pt-PT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máscara</a:t>
            </a:r>
            <a:r>
              <a:rPr lang="pt-PT" sz="4400" b="1" dirty="0" smtClean="0">
                <a:latin typeface="Curlz MT" panose="04040404050702020202" pitchFamily="82" charset="0"/>
              </a:rPr>
              <a:t>  </a:t>
            </a:r>
            <a:r>
              <a:rPr lang="pt-PT" sz="4400" b="1" dirty="0">
                <a:latin typeface="Curlz MT" panose="04040404050702020202" pitchFamily="82" charset="0"/>
              </a:rPr>
              <a:t>surgiu durante as epidemias </a:t>
            </a:r>
            <a:r>
              <a:rPr lang="pt-PT" sz="4400" b="1" dirty="0" smtClean="0">
                <a:latin typeface="Curlz MT" panose="04040404050702020202" pitchFamily="82" charset="0"/>
              </a:rPr>
              <a:t>da Peste Negra.</a:t>
            </a:r>
            <a:endParaRPr lang="pt-PT" sz="4400" b="1" dirty="0">
              <a:latin typeface="Curlz MT" panose="04040404050702020202" pitchFamily="82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800" y="1660903"/>
            <a:ext cx="3672200" cy="519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721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000">
        <p15:prstTrans prst="fallOver"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10243" y="669471"/>
            <a:ext cx="76581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400" b="1" dirty="0" smtClean="0">
                <a:latin typeface="Curlz MT" panose="04040404050702020202" pitchFamily="82" charset="0"/>
              </a:rPr>
              <a:t>A “bico de pássaro” era a </a:t>
            </a:r>
            <a:r>
              <a:rPr lang="pt-PT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máscara</a:t>
            </a:r>
            <a:r>
              <a:rPr lang="pt-PT" sz="4400" b="1" dirty="0" smtClean="0">
                <a:latin typeface="Curlz MT" panose="04040404050702020202" pitchFamily="82" charset="0"/>
              </a:rPr>
              <a:t> </a:t>
            </a:r>
            <a:r>
              <a:rPr lang="pt-PT" sz="4400" b="1" dirty="0">
                <a:latin typeface="Curlz MT" panose="04040404050702020202" pitchFamily="82" charset="0"/>
              </a:rPr>
              <a:t>utilizada </a:t>
            </a:r>
            <a:r>
              <a:rPr lang="pt-PT" sz="4400" b="1" dirty="0" smtClean="0">
                <a:latin typeface="Curlz MT" panose="04040404050702020202" pitchFamily="82" charset="0"/>
              </a:rPr>
              <a:t>pelos médicos</a:t>
            </a:r>
          </a:p>
          <a:p>
            <a:pPr algn="ctr"/>
            <a:r>
              <a:rPr lang="pt-PT" sz="4400" b="1" dirty="0" smtClean="0">
                <a:latin typeface="Curlz MT" panose="04040404050702020202" pitchFamily="82" charset="0"/>
              </a:rPr>
              <a:t> </a:t>
            </a:r>
            <a:r>
              <a:rPr lang="pt-PT" sz="4400" b="1" dirty="0">
                <a:latin typeface="Curlz MT" panose="04040404050702020202" pitchFamily="82" charset="0"/>
              </a:rPr>
              <a:t>que tratavam </a:t>
            </a:r>
            <a:endParaRPr lang="pt-PT" sz="4400" b="1" dirty="0" smtClean="0">
              <a:latin typeface="Curlz MT" panose="04040404050702020202" pitchFamily="82" charset="0"/>
            </a:endParaRPr>
          </a:p>
          <a:p>
            <a:pPr algn="ctr"/>
            <a:r>
              <a:rPr lang="pt-PT" sz="4400" b="1" dirty="0" smtClean="0">
                <a:latin typeface="Curlz MT" panose="04040404050702020202" pitchFamily="82" charset="0"/>
              </a:rPr>
              <a:t>a Peste Negra </a:t>
            </a:r>
          </a:p>
          <a:p>
            <a:pPr algn="ctr"/>
            <a:r>
              <a:rPr lang="pt-PT" sz="4400" b="1" dirty="0" smtClean="0">
                <a:latin typeface="Curlz MT" panose="04040404050702020202" pitchFamily="82" charset="0"/>
              </a:rPr>
              <a:t>ou doença bubónica, que assolou a Europa, particularmente, nos  séculos XIV a XVII.</a:t>
            </a:r>
            <a:endParaRPr lang="pt-PT" sz="4400" b="1" dirty="0">
              <a:latin typeface="Curlz MT" panose="04040404050702020202" pitchFamily="82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FF9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443" y="2063023"/>
            <a:ext cx="3023596" cy="4305122"/>
          </a:xfrm>
          <a:prstGeom prst="rect">
            <a:avLst/>
          </a:prstGeom>
          <a:ln>
            <a:solidFill>
              <a:srgbClr val="FFFF99"/>
            </a:solidFill>
          </a:ln>
        </p:spPr>
      </p:pic>
    </p:spTree>
    <p:extLst>
      <p:ext uri="{BB962C8B-B14F-4D97-AF65-F5344CB8AC3E}">
        <p14:creationId xmlns:p14="http://schemas.microsoft.com/office/powerpoint/2010/main" val="151411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000">
        <p14:prism isInverted="1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1856</TotalTime>
  <Words>643</Words>
  <Application>Microsoft Office PowerPoint</Application>
  <PresentationFormat>Ecrã Panorâmico</PresentationFormat>
  <Paragraphs>80</Paragraphs>
  <Slides>30</Slides>
  <Notes>0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30</vt:i4>
      </vt:variant>
    </vt:vector>
  </HeadingPairs>
  <TitlesOfParts>
    <vt:vector size="36" baseType="lpstr">
      <vt:lpstr>Arial</vt:lpstr>
      <vt:lpstr>Blackadder ITC</vt:lpstr>
      <vt:lpstr>Calibri</vt:lpstr>
      <vt:lpstr>Calibri Light</vt:lpstr>
      <vt:lpstr>Curlz MT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Maria Estilita Abrantes Pais</dc:creator>
  <cp:lastModifiedBy>Maria Estilita Abrantes Pais</cp:lastModifiedBy>
  <cp:revision>241</cp:revision>
  <dcterms:created xsi:type="dcterms:W3CDTF">2021-01-25T08:20:55Z</dcterms:created>
  <dcterms:modified xsi:type="dcterms:W3CDTF">2021-02-09T10:33:10Z</dcterms:modified>
</cp:coreProperties>
</file>