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6858000" cy="9906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>
        <p:scale>
          <a:sx n="136" d="100"/>
          <a:sy n="136" d="100"/>
        </p:scale>
        <p:origin x="-306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8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7342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716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2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523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001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12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01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2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501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46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3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02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D33C-E73E-4C79-ACE3-51AC1460E463}" type="datetimeFigureOut">
              <a:rPr lang="pt-PT" smtClean="0"/>
              <a:t>05/09/2018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4BD2-9BC9-433E-9F79-ADC4D6A98A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12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hyperlink" Target="mailto:apoioavitima.afmp@gmail.com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6FBBC8B-5C48-4206-9D5B-66F99A4E5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38" y="0"/>
            <a:ext cx="3365284" cy="9905852"/>
          </a:xfrm>
          <a:prstGeom prst="rect">
            <a:avLst/>
          </a:prstGeom>
        </p:spPr>
      </p:pic>
      <p:grpSp>
        <p:nvGrpSpPr>
          <p:cNvPr id="27" name="Grupo 6">
            <a:extLst>
              <a:ext uri="{FF2B5EF4-FFF2-40B4-BE49-F238E27FC236}">
                <a16:creationId xmlns:a16="http://schemas.microsoft.com/office/drawing/2014/main" id="{C9CFFB5C-9CA8-4AC5-A084-D6BCE98864DF}"/>
              </a:ext>
            </a:extLst>
          </p:cNvPr>
          <p:cNvGrpSpPr/>
          <p:nvPr/>
        </p:nvGrpSpPr>
        <p:grpSpPr>
          <a:xfrm>
            <a:off x="76571" y="9032401"/>
            <a:ext cx="3240787" cy="746392"/>
            <a:chOff x="155518" y="9147278"/>
            <a:chExt cx="2925340" cy="602984"/>
          </a:xfrm>
        </p:grpSpPr>
        <p:sp>
          <p:nvSpPr>
            <p:cNvPr id="31" name="Retângulo: Cantos Arredondados 19">
              <a:extLst>
                <a:ext uri="{FF2B5EF4-FFF2-40B4-BE49-F238E27FC236}">
                  <a16:creationId xmlns:a16="http://schemas.microsoft.com/office/drawing/2014/main" id="{7660A599-816D-4E7E-A022-093AA2D8C8FA}"/>
                </a:ext>
              </a:extLst>
            </p:cNvPr>
            <p:cNvSpPr/>
            <p:nvPr/>
          </p:nvSpPr>
          <p:spPr>
            <a:xfrm>
              <a:off x="155518" y="9158656"/>
              <a:ext cx="2925340" cy="5916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grpSp>
          <p:nvGrpSpPr>
            <p:cNvPr id="32" name="Agrupar 21">
              <a:extLst>
                <a:ext uri="{FF2B5EF4-FFF2-40B4-BE49-F238E27FC236}">
                  <a16:creationId xmlns:a16="http://schemas.microsoft.com/office/drawing/2014/main" id="{F87DB7D3-AEA3-45D6-A6E5-148F5BAF49D0}"/>
                </a:ext>
              </a:extLst>
            </p:cNvPr>
            <p:cNvGrpSpPr/>
            <p:nvPr/>
          </p:nvGrpSpPr>
          <p:grpSpPr>
            <a:xfrm>
              <a:off x="190449" y="9298854"/>
              <a:ext cx="2825244" cy="392544"/>
              <a:chOff x="7385" y="8487272"/>
              <a:chExt cx="4297329" cy="532852"/>
            </a:xfrm>
          </p:grpSpPr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E9BA3617-5C2B-4148-B56A-DA21D0E8F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" y="8487272"/>
                <a:ext cx="829374" cy="532852"/>
              </a:xfrm>
              <a:prstGeom prst="rect">
                <a:avLst/>
              </a:prstGeom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149BAC17-0882-4206-A822-DA3A84B76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378" y="8519561"/>
                <a:ext cx="853207" cy="468273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AD046767-95A8-44C4-BEE3-4DBCD57D5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1879" y="8519561"/>
                <a:ext cx="868743" cy="500563"/>
              </a:xfrm>
              <a:prstGeom prst="rect">
                <a:avLst/>
              </a:prstGeom>
            </p:spPr>
          </p:pic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8ABE568E-D36E-4797-B00B-6AFC42960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9801" y="8625563"/>
                <a:ext cx="1284913" cy="362271"/>
              </a:xfrm>
              <a:prstGeom prst="rect">
                <a:avLst/>
              </a:prstGeom>
            </p:spPr>
          </p:pic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17BC026-E203-4217-BA61-B3F0145A9DD4}"/>
                </a:ext>
              </a:extLst>
            </p:cNvPr>
            <p:cNvSpPr txBox="1"/>
            <p:nvPr/>
          </p:nvSpPr>
          <p:spPr>
            <a:xfrm>
              <a:off x="919293" y="9147278"/>
              <a:ext cx="1212655" cy="19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>
                  <a:cs typeface="Gisha" panose="020B0502040204020203" pitchFamily="34" charset="-79"/>
                </a:rPr>
                <a:t>Cofinanciado por:</a:t>
              </a: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E9DE38-4EC1-481F-B83A-22BC0F9435B5}"/>
              </a:ext>
            </a:extLst>
          </p:cNvPr>
          <p:cNvSpPr txBox="1"/>
          <p:nvPr/>
        </p:nvSpPr>
        <p:spPr>
          <a:xfrm>
            <a:off x="25816" y="8263129"/>
            <a:ext cx="341835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100" b="1" dirty="0">
                <a:cs typeface="Gisha" panose="020B0502040204020203" pitchFamily="34" charset="-79"/>
              </a:rPr>
              <a:t>Para mais informações contacte:</a:t>
            </a:r>
          </a:p>
          <a:p>
            <a:pPr algn="ctr">
              <a:lnSpc>
                <a:spcPct val="150000"/>
              </a:lnSpc>
            </a:pPr>
            <a:r>
              <a:rPr lang="pt-PT" sz="1100" dirty="0">
                <a:cs typeface="Gisha" panose="020B0502040204020203" pitchFamily="34" charset="-79"/>
                <a:hlinkClick r:id="rId7"/>
              </a:rPr>
              <a:t>apoioavitima.afmp@gmail.com</a:t>
            </a:r>
            <a:r>
              <a:rPr lang="pt-PT" sz="1100" dirty="0">
                <a:cs typeface="Gisha" panose="020B0502040204020203" pitchFamily="34" charset="-79"/>
              </a:rPr>
              <a:t> | 935 569 435</a:t>
            </a:r>
            <a:endParaRPr lang="pt-PT" sz="1200" dirty="0">
              <a:cs typeface="Gisha" panose="020B0502040204020203" pitchFamily="34" charset="-79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6C33378-103E-4DD9-B9F3-1EA63D9A66E7}"/>
              </a:ext>
            </a:extLst>
          </p:cNvPr>
          <p:cNvGrpSpPr/>
          <p:nvPr/>
        </p:nvGrpSpPr>
        <p:grpSpPr>
          <a:xfrm>
            <a:off x="3706487" y="7253509"/>
            <a:ext cx="2900993" cy="1765244"/>
            <a:chOff x="3757056" y="7940685"/>
            <a:chExt cx="2900993" cy="17652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05183" y="7958350"/>
              <a:ext cx="1341537" cy="8132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6200000">
              <a:off x="5380870" y="8428749"/>
              <a:ext cx="1765244" cy="7891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EFF14AE-BA6E-44E8-96A7-9CF79D74F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01588" y="8884393"/>
              <a:ext cx="1345132" cy="8215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57056" y="7940685"/>
              <a:ext cx="522320" cy="17652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D756F4C-AE72-4264-9166-CC07E57D17D8}"/>
              </a:ext>
            </a:extLst>
          </p:cNvPr>
          <p:cNvGrpSpPr/>
          <p:nvPr/>
        </p:nvGrpSpPr>
        <p:grpSpPr>
          <a:xfrm>
            <a:off x="310837" y="2101609"/>
            <a:ext cx="2900993" cy="1765244"/>
            <a:chOff x="227628" y="2353452"/>
            <a:chExt cx="2900993" cy="1765244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5755" y="2371117"/>
              <a:ext cx="1341537" cy="813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1851442" y="2841516"/>
              <a:ext cx="1765244" cy="7891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CEFF14AE-BA6E-44E8-96A7-9CF79D74F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72160" y="3297160"/>
              <a:ext cx="1345132" cy="821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7628" y="2353452"/>
              <a:ext cx="522320" cy="17652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B5D8872-81AB-4807-BA84-841C23E4A0B9}"/>
              </a:ext>
            </a:extLst>
          </p:cNvPr>
          <p:cNvSpPr txBox="1"/>
          <p:nvPr/>
        </p:nvSpPr>
        <p:spPr>
          <a:xfrm>
            <a:off x="-12665" y="5674046"/>
            <a:ext cx="3418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Organização: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59F2EAD6-C2D7-4FB8-8DA6-1A7A62A5DBF0}"/>
              </a:ext>
            </a:extLst>
          </p:cNvPr>
          <p:cNvSpPr txBox="1"/>
          <p:nvPr/>
        </p:nvSpPr>
        <p:spPr>
          <a:xfrm>
            <a:off x="-3627" y="7294277"/>
            <a:ext cx="3505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Com o apoio de: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9B7496A5-C287-483D-92D2-F193CD6147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3573"/>
          <a:stretch/>
        </p:blipFill>
        <p:spPr>
          <a:xfrm>
            <a:off x="296356" y="7509457"/>
            <a:ext cx="2824382" cy="57394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4D954B6-20E6-424B-85B0-54286DDCCD83}"/>
              </a:ext>
            </a:extLst>
          </p:cNvPr>
          <p:cNvGrpSpPr/>
          <p:nvPr/>
        </p:nvGrpSpPr>
        <p:grpSpPr>
          <a:xfrm>
            <a:off x="385605" y="5898039"/>
            <a:ext cx="2621815" cy="830932"/>
            <a:chOff x="335916" y="5393221"/>
            <a:chExt cx="2621815" cy="830932"/>
          </a:xfrm>
        </p:grpSpPr>
        <p:grpSp>
          <p:nvGrpSpPr>
            <p:cNvPr id="45" name="Grupo 28">
              <a:extLst>
                <a:ext uri="{FF2B5EF4-FFF2-40B4-BE49-F238E27FC236}">
                  <a16:creationId xmlns:a16="http://schemas.microsoft.com/office/drawing/2014/main" id="{43D5AD2A-5D45-47F4-8DB4-485B5252D0AB}"/>
                </a:ext>
              </a:extLst>
            </p:cNvPr>
            <p:cNvGrpSpPr/>
            <p:nvPr/>
          </p:nvGrpSpPr>
          <p:grpSpPr>
            <a:xfrm>
              <a:off x="1273999" y="5482604"/>
              <a:ext cx="1683732" cy="654370"/>
              <a:chOff x="6227941" y="4579947"/>
              <a:chExt cx="2043827" cy="898185"/>
            </a:xfrm>
          </p:grpSpPr>
          <p:pic>
            <p:nvPicPr>
              <p:cNvPr id="47" name="Imagem 46" descr="C:\Users\User\Downloads\28537557_1542239805871427_321219878_n.jpg">
                <a:extLst>
                  <a:ext uri="{FF2B5EF4-FFF2-40B4-BE49-F238E27FC236}">
                    <a16:creationId xmlns:a16="http://schemas.microsoft.com/office/drawing/2014/main" id="{C179931D-E005-4FB6-A73D-4B75D879F768}"/>
                  </a:ext>
                </a:extLst>
              </p:cNvPr>
              <p:cNvPicPr/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227941" y="4579947"/>
                <a:ext cx="489324" cy="898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Imagem 47">
                <a:extLst>
                  <a:ext uri="{FF2B5EF4-FFF2-40B4-BE49-F238E27FC236}">
                    <a16:creationId xmlns:a16="http://schemas.microsoft.com/office/drawing/2014/main" id="{49A73B0E-42F6-4576-8D32-B1E220D60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9501" y="4579947"/>
                <a:ext cx="1452267" cy="802337"/>
              </a:xfrm>
              <a:prstGeom prst="rect">
                <a:avLst/>
              </a:prstGeom>
            </p:spPr>
          </p:pic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D74EF72-783C-4A85-BC03-5724F8FEB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2" t="11655" r="15878" b="9499"/>
            <a:stretch/>
          </p:blipFill>
          <p:spPr>
            <a:xfrm>
              <a:off x="335916" y="5393221"/>
              <a:ext cx="880418" cy="830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49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76836"/>
            <a:ext cx="3330922" cy="91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846" algn="just"/>
            <a:r>
              <a:rPr lang="pt-PT" sz="1100" dirty="0">
                <a:cs typeface="Gisha" panose="020B0502040204020203" pitchFamily="34" charset="-79"/>
              </a:rPr>
              <a:t>	O Município de Cantanhede e o Núcleo de Apoio a Vítimas de Violência Doméstica (NAVVD) da Associação Fernão Mendes Pinto (cofinanciado pelo POISE) vão promover a iniciativa </a:t>
            </a:r>
            <a:r>
              <a:rPr lang="pt-PT" sz="1100" b="1" dirty="0">
                <a:cs typeface="Gisha" panose="020B0502040204020203" pitchFamily="34" charset="-79"/>
              </a:rPr>
              <a:t>Democracia, Igualdade de Género e Direitos Humanos </a:t>
            </a:r>
            <a:r>
              <a:rPr lang="pt-PT" sz="1100" dirty="0">
                <a:cs typeface="Gisha" panose="020B0502040204020203" pitchFamily="34" charset="-79"/>
              </a:rPr>
              <a:t>a qual pretende desenvolver um conjunto de atividades, no período de 17 a 26 de outubro, com o objetivo de alertar a população residente no Concelho para a importância da </a:t>
            </a:r>
            <a:r>
              <a:rPr lang="pt-PT" sz="1100" b="1" dirty="0">
                <a:cs typeface="Gisha" panose="020B0502040204020203" pitchFamily="34" charset="-79"/>
              </a:rPr>
              <a:t>promoção da Cidadania e Igualdade de Género</a:t>
            </a:r>
            <a:r>
              <a:rPr lang="pt-PT" sz="1100" dirty="0">
                <a:cs typeface="Gisha" panose="020B0502040204020203" pitchFamily="34" charset="-79"/>
              </a:rPr>
              <a:t>, bem como da </a:t>
            </a:r>
            <a:r>
              <a:rPr lang="pt-PT" sz="1100" b="1" dirty="0">
                <a:cs typeface="Gisha" panose="020B0502040204020203" pitchFamily="34" charset="-79"/>
              </a:rPr>
              <a:t>prevenção da Violência Doméstica e de Género</a:t>
            </a:r>
            <a:r>
              <a:rPr lang="pt-PT" sz="1100" dirty="0">
                <a:cs typeface="Gisha" panose="020B0502040204020203" pitchFamily="34" charset="-79"/>
              </a:rPr>
              <a:t>.</a:t>
            </a:r>
          </a:p>
          <a:p>
            <a:pPr marL="49846" algn="just"/>
            <a:endParaRPr lang="pt-PT" sz="1000" dirty="0">
              <a:cs typeface="Gisha" panose="020B0502040204020203" pitchFamily="34" charset="-79"/>
            </a:endParaRPr>
          </a:p>
          <a:p>
            <a:pPr marL="49846" algn="just"/>
            <a:r>
              <a:rPr lang="pt-PT" sz="1100" dirty="0">
                <a:cs typeface="Gisha" panose="020B0502040204020203" pitchFamily="34" charset="-79"/>
              </a:rPr>
              <a:t>	Salienta-se que uma das atividades,  a </a:t>
            </a:r>
            <a:r>
              <a:rPr lang="pt-PT" sz="1100" b="1" dirty="0">
                <a:cs typeface="Gisha" panose="020B0502040204020203" pitchFamily="34" charset="-79"/>
              </a:rPr>
              <a:t>Exposição Aqui Morreu uma Mulher</a:t>
            </a:r>
            <a:r>
              <a:rPr lang="pt-PT" sz="1100" dirty="0">
                <a:cs typeface="Gisha" panose="020B0502040204020203" pitchFamily="34" charset="-79"/>
              </a:rPr>
              <a:t>, é desenvolvida em parceria com a </a:t>
            </a:r>
            <a:r>
              <a:rPr lang="pt-PT" sz="1100" b="1" dirty="0">
                <a:cs typeface="Gisha" panose="020B0502040204020203" pitchFamily="34" charset="-79"/>
              </a:rPr>
              <a:t>ANIMAR</a:t>
            </a:r>
            <a:r>
              <a:rPr lang="pt-PT" sz="1100" dirty="0">
                <a:cs typeface="Gisha" panose="020B0502040204020203" pitchFamily="34" charset="-79"/>
              </a:rPr>
              <a:t> – Associação Portuguesa para o Desenvolvimento Local, através do seu projeto </a:t>
            </a:r>
            <a:r>
              <a:rPr lang="pt-PT" sz="1100" b="1" dirty="0">
                <a:cs typeface="Gisha" panose="020B0502040204020203" pitchFamily="34" charset="-79"/>
              </a:rPr>
              <a:t>#Parar, Pensar, Agir pela Igualdade# </a:t>
            </a:r>
            <a:r>
              <a:rPr lang="pt-PT" sz="1100" dirty="0">
                <a:cs typeface="Gisha" panose="020B0502040204020203" pitchFamily="34" charset="-79"/>
              </a:rPr>
              <a:t>(cofinanciado pelo POISE).</a:t>
            </a:r>
          </a:p>
          <a:p>
            <a:pPr marL="49846" algn="just"/>
            <a:endParaRPr lang="pt-PT" sz="1000" dirty="0">
              <a:cs typeface="Gisha" panose="020B0502040204020203" pitchFamily="34" charset="-79"/>
            </a:endParaRPr>
          </a:p>
          <a:p>
            <a:pPr marL="49846" algn="just"/>
            <a:r>
              <a:rPr lang="pt-PT" sz="1100" dirty="0">
                <a:cs typeface="Gisha" panose="020B0502040204020203" pitchFamily="34" charset="-79"/>
              </a:rPr>
              <a:t>	Destaca-se que esta Exposição, da autoria da </a:t>
            </a:r>
            <a:r>
              <a:rPr lang="pt-PT" sz="1100" b="1" dirty="0">
                <a:cs typeface="Gisha" panose="020B0502040204020203" pitchFamily="34" charset="-79"/>
              </a:rPr>
              <a:t>Jornalista Teresa Campos </a:t>
            </a:r>
            <a:r>
              <a:rPr lang="pt-PT" sz="1100" dirty="0">
                <a:cs typeface="Gisha" panose="020B0502040204020203" pitchFamily="34" charset="-79"/>
              </a:rPr>
              <a:t>e do </a:t>
            </a:r>
            <a:r>
              <a:rPr lang="pt-PT" sz="1100" b="1" dirty="0">
                <a:cs typeface="Gisha" panose="020B0502040204020203" pitchFamily="34" charset="-79"/>
              </a:rPr>
              <a:t>Fotógrafo José Carlos Carvalho</a:t>
            </a:r>
            <a:r>
              <a:rPr lang="pt-PT" sz="1100" dirty="0">
                <a:cs typeface="Gisha" panose="020B0502040204020203" pitchFamily="34" charset="-79"/>
              </a:rPr>
              <a:t>, teve como finalidade assinalar em 2015, os 15 anos em que a violência doméstica passou a ser crime público em Portugal.  Na altura a exposição criada foi uma iniciativa conjunta da Revista Visão, do Gabinete do Ministro Adjunto e da Câmara Municipal de Lisboa. No âmbito do </a:t>
            </a:r>
            <a:r>
              <a:rPr lang="pt-PT" sz="1100" b="1" dirty="0">
                <a:cs typeface="Gisha" panose="020B0502040204020203" pitchFamily="34" charset="-79"/>
              </a:rPr>
              <a:t>Roteiro Cidadania em Portugal</a:t>
            </a:r>
            <a:r>
              <a:rPr lang="pt-PT" sz="1100" dirty="0">
                <a:cs typeface="Gisha" panose="020B0502040204020203" pitchFamily="34" charset="-79"/>
              </a:rPr>
              <a:t>, promovido pela ANIMAR em parceria com a Secretária de Estado para a Cidadania e Igualdade, “a exposição foi reproduzida para desafiar as comunidades locais em todo o país a conhecerem esta realidade que é urgente mudar”.</a:t>
            </a: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endParaRPr lang="pt-PT" sz="800" dirty="0">
              <a:cs typeface="Gisha" panose="020B0502040204020203" pitchFamily="34" charset="-79"/>
            </a:endParaRPr>
          </a:p>
          <a:p>
            <a:pPr marL="49846" algn="just"/>
            <a:r>
              <a:rPr lang="pt-PT" sz="1100" dirty="0">
                <a:cs typeface="Gisha" panose="020B0502040204020203" pitchFamily="34" charset="-79"/>
              </a:rPr>
              <a:t>	</a:t>
            </a:r>
          </a:p>
          <a:p>
            <a:pPr marL="49846" algn="just"/>
            <a:r>
              <a:rPr lang="pt-PT" sz="1100" dirty="0">
                <a:cs typeface="Gisha" panose="020B0502040204020203" pitchFamily="34" charset="-79"/>
              </a:rPr>
              <a:t>	</a:t>
            </a:r>
          </a:p>
          <a:p>
            <a:pPr marL="49846" algn="just"/>
            <a:r>
              <a:rPr lang="pt-PT" sz="1100" dirty="0">
                <a:cs typeface="Gisha" panose="020B0502040204020203" pitchFamily="34" charset="-79"/>
              </a:rPr>
              <a:t>	Estão assim previstos diferentes momentos de partilha e reflexão para envolver diversos públicos, como a população juvenil, profissionais e dirigentes de entidades públicas e privadas e a comunidade em geral, com o objetivo de disseminar as políticas de </a:t>
            </a:r>
            <a:r>
              <a:rPr lang="pt-PT" sz="1100" b="1" dirty="0">
                <a:solidFill>
                  <a:prstClr val="black"/>
                </a:solidFill>
                <a:cs typeface="Gisha" panose="020B0502040204020203" pitchFamily="34" charset="-79"/>
              </a:rPr>
              <a:t>Cidadania e Igualdade de Género</a:t>
            </a:r>
            <a:r>
              <a:rPr lang="pt-PT" sz="1100" dirty="0">
                <a:solidFill>
                  <a:prstClr val="black"/>
                </a:solidFill>
                <a:cs typeface="Gisha" panose="020B0502040204020203" pitchFamily="34" charset="-79"/>
              </a:rPr>
              <a:t>, bem como da </a:t>
            </a:r>
            <a:r>
              <a:rPr lang="pt-PT" sz="1100" b="1" dirty="0">
                <a:solidFill>
                  <a:prstClr val="black"/>
                </a:solidFill>
                <a:cs typeface="Gisha" panose="020B0502040204020203" pitchFamily="34" charset="-79"/>
              </a:rPr>
              <a:t>prevenção da Violência, </a:t>
            </a:r>
            <a:r>
              <a:rPr lang="pt-PT" sz="1100" dirty="0">
                <a:cs typeface="Gisha" panose="020B0502040204020203" pitchFamily="34" charset="-79"/>
              </a:rPr>
              <a:t>realidades que é urgente mudar.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395476" y="132068"/>
            <a:ext cx="3462524" cy="976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1100" b="1" dirty="0">
                <a:cs typeface="Gisha" panose="020B0502040204020203" pitchFamily="34" charset="-79"/>
              </a:rPr>
              <a:t>17 OUT | 14h30</a:t>
            </a:r>
          </a:p>
          <a:p>
            <a:pPr algn="just">
              <a:lnSpc>
                <a:spcPct val="150000"/>
              </a:lnSpc>
            </a:pPr>
            <a:r>
              <a:rPr lang="pt-PT" sz="1100" b="1" cap="small" dirty="0">
                <a:cs typeface="Gisha" panose="020B0502040204020203" pitchFamily="34" charset="-79"/>
              </a:rPr>
              <a:t>DESIGUALDADES DE GÉNERO: Pobreza e Feminilidades</a:t>
            </a: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14h30 | Visita à Exposição Aqui Morreu uma Mulher          	</a:t>
            </a:r>
            <a:r>
              <a:rPr lang="pt-PT" sz="900" dirty="0">
                <a:cs typeface="Gisha" panose="020B0502040204020203" pitchFamily="34" charset="-79"/>
              </a:rPr>
              <a:t>Claustros da Câmara Municipal de Cantanhede</a:t>
            </a:r>
            <a:endParaRPr lang="pt-PT" sz="1050" dirty="0">
              <a:cs typeface="Gisha" panose="020B0502040204020203" pitchFamily="34" charset="-79"/>
            </a:endParaRP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15h00 | Sessão de Sensibilização</a:t>
            </a:r>
            <a:endParaRPr lang="pt-PT" sz="400" b="1" dirty="0">
              <a:cs typeface="Gisha" panose="020B0502040204020203" pitchFamily="34" charset="-79"/>
            </a:endParaRP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Facilitadores/as:</a:t>
            </a:r>
            <a:r>
              <a:rPr lang="pt-PT" sz="900" dirty="0">
                <a:cs typeface="Gisha" panose="020B0502040204020203" pitchFamily="34" charset="-79"/>
              </a:rPr>
              <a:t> Dra. Joana Nascimento e Dr. João Fernandes do Núcleo de Apoio a Vítimas de Violência Doméstica de Cantanhede </a:t>
            </a:r>
          </a:p>
          <a:p>
            <a:pPr algn="just"/>
            <a:endParaRPr lang="pt-PT" sz="400" b="1" dirty="0">
              <a:cs typeface="Gisha" panose="020B0502040204020203" pitchFamily="34" charset="-79"/>
            </a:endParaRP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Público-alvo: </a:t>
            </a:r>
            <a:r>
              <a:rPr lang="pt-PT" sz="900" dirty="0">
                <a:cs typeface="Gisha" panose="020B0502040204020203" pitchFamily="34" charset="-79"/>
              </a:rPr>
              <a:t>Grupo das Tardes Comunitárias e Comunidade local</a:t>
            </a: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Local: </a:t>
            </a:r>
            <a:r>
              <a:rPr lang="pt-PT" sz="900" dirty="0">
                <a:cs typeface="Gisha" panose="020B0502040204020203" pitchFamily="34" charset="-79"/>
              </a:rPr>
              <a:t>Auditório do Museu da Pedra do Município de Cantanhede</a:t>
            </a:r>
          </a:p>
          <a:p>
            <a:pPr algn="just">
              <a:lnSpc>
                <a:spcPct val="150000"/>
              </a:lnSpc>
            </a:pPr>
            <a:endParaRPr lang="pt-PT" sz="1000" dirty="0">
              <a:cs typeface="Gisha" panose="020B0502040204020203" pitchFamily="34" charset="-79"/>
            </a:endParaRPr>
          </a:p>
          <a:p>
            <a:pPr algn="r"/>
            <a:r>
              <a:rPr lang="pt-PT" sz="1100" b="1" dirty="0">
                <a:cs typeface="Gisha" panose="020B0502040204020203" pitchFamily="34" charset="-79"/>
              </a:rPr>
              <a:t>18 OUT | 14h30</a:t>
            </a:r>
          </a:p>
          <a:p>
            <a:pPr algn="just">
              <a:lnSpc>
                <a:spcPct val="150000"/>
              </a:lnSpc>
            </a:pPr>
            <a:r>
              <a:rPr lang="pt-PT" sz="1100" b="1" cap="small" dirty="0">
                <a:cs typeface="Gisha" panose="020B0502040204020203" pitchFamily="34" charset="-79"/>
              </a:rPr>
              <a:t>INTERVENÇÃO EM REDE NA VIOLÊNCIA DOMÉSTICA </a:t>
            </a: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14h30 | Visita à Exposição Aqui Morreu uma Mulher 	</a:t>
            </a:r>
            <a:r>
              <a:rPr lang="pt-PT" sz="900" dirty="0">
                <a:cs typeface="Gisha" panose="020B0502040204020203" pitchFamily="34" charset="-79"/>
              </a:rPr>
              <a:t>Claustros da Câmara Municipal de Cantanhede</a:t>
            </a: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15h00 | Sessão de Abertura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Dra. Helena Teodósio, Presidente do Município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Dr. Adérito Machado, Presidente do Conselho Local de Ação Social 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José Guerra, Presidente da Associação Fernão Mendes Pinto</a:t>
            </a: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15h30 | Sessão de Trabalho</a:t>
            </a:r>
            <a:endParaRPr lang="pt-PT" sz="1050" dirty="0">
              <a:cs typeface="Gisha" panose="020B0502040204020203" pitchFamily="34" charset="-79"/>
            </a:endParaRP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Oradores/as:</a:t>
            </a:r>
          </a:p>
          <a:p>
            <a:pPr algn="just"/>
            <a:r>
              <a:rPr lang="pt-PT" sz="900" dirty="0" smtClean="0">
                <a:cs typeface="Gisha" panose="020B0502040204020203" pitchFamily="34" charset="-79"/>
              </a:rPr>
              <a:t>Dr</a:t>
            </a:r>
            <a:r>
              <a:rPr lang="pt-PT" sz="900" dirty="0" smtClean="0">
                <a:cs typeface="Gisha" panose="020B0502040204020203" pitchFamily="34" charset="-79"/>
              </a:rPr>
              <a:t>a.</a:t>
            </a:r>
            <a:r>
              <a:rPr lang="pt-PT" sz="900" dirty="0" smtClean="0">
                <a:cs typeface="Gisha" panose="020B0502040204020203" pitchFamily="34" charset="-79"/>
              </a:rPr>
              <a:t> </a:t>
            </a:r>
            <a:r>
              <a:rPr lang="pt-PT" sz="900" dirty="0">
                <a:cs typeface="Gisha" panose="020B0502040204020203" pitchFamily="34" charset="-79"/>
              </a:rPr>
              <a:t>Paula Garcia, Procuradora DIAP Coimbra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Dr. João Redondo, Médico Psiquiatra do Serviço de Violência Familiar do Hospital Sobral Cid – CHUC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Dra. Marta Santos, Coordenadora do Núcleo de Apoio a Vítimas de Violência Doméstica de Cantanhede</a:t>
            </a:r>
          </a:p>
          <a:p>
            <a:pPr algn="just"/>
            <a:endParaRPr lang="pt-PT" sz="400" dirty="0">
              <a:cs typeface="Gisha" panose="020B0502040204020203" pitchFamily="34" charset="-79"/>
            </a:endParaRP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Público-alvo</a:t>
            </a:r>
            <a:r>
              <a:rPr lang="pt-PT" sz="900" dirty="0">
                <a:cs typeface="Gisha" panose="020B0502040204020203" pitchFamily="34" charset="-79"/>
              </a:rPr>
              <a:t>: Profissionais e Dirigentes de Entidades Públicas e Privadas</a:t>
            </a: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Local: </a:t>
            </a:r>
            <a:r>
              <a:rPr lang="pt-PT" sz="900" dirty="0">
                <a:cs typeface="Gisha" panose="020B0502040204020203" pitchFamily="34" charset="-79"/>
              </a:rPr>
              <a:t>Salão Nobre da Câmara Municipal de Cantanhede</a:t>
            </a:r>
          </a:p>
          <a:p>
            <a:pPr algn="just"/>
            <a:endParaRPr lang="pt-PT" sz="1000" dirty="0">
              <a:cs typeface="Gisha" panose="020B0502040204020203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pt-PT" sz="1100" b="1" dirty="0">
                <a:cs typeface="Gisha" panose="020B0502040204020203" pitchFamily="34" charset="-79"/>
              </a:rPr>
              <a:t>24 OUT | 10h00</a:t>
            </a:r>
          </a:p>
          <a:p>
            <a:r>
              <a:rPr lang="pt-PT" sz="1100" b="1" cap="small" dirty="0">
                <a:cs typeface="Gisha" panose="020B0502040204020203" pitchFamily="34" charset="-79"/>
              </a:rPr>
              <a:t>CIDADANIA, DESIGUALDADE(S) E PREVENÇÃO DA VIOLÊNCIA</a:t>
            </a: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10h00 | Visita à Exposição Aqui Morreu uma Mulher</a:t>
            </a:r>
          </a:p>
          <a:p>
            <a:pPr algn="just"/>
            <a:endParaRPr lang="pt-PT" sz="600" b="1" dirty="0">
              <a:cs typeface="Gisha" panose="020B0502040204020203" pitchFamily="34" charset="-79"/>
            </a:endParaRPr>
          </a:p>
          <a:p>
            <a:pPr algn="just"/>
            <a:r>
              <a:rPr lang="pt-PT" sz="300" b="1" dirty="0">
                <a:cs typeface="Gisha" panose="020B0502040204020203" pitchFamily="34" charset="-79"/>
              </a:rPr>
              <a:t> </a:t>
            </a:r>
            <a:r>
              <a:rPr lang="pt-PT" sz="1050" b="1" dirty="0">
                <a:cs typeface="Gisha" panose="020B0502040204020203" pitchFamily="34" charset="-79"/>
              </a:rPr>
              <a:t>10h30 | Sessão de Abertura</a:t>
            </a:r>
            <a:r>
              <a:rPr lang="pt-PT" sz="1050" dirty="0">
                <a:cs typeface="Gisha" panose="020B0502040204020203" pitchFamily="34" charset="-79"/>
              </a:rPr>
              <a:t> 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Dra. Helena Teodósio, Presidente do Município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Dr. Adérito Machado, Presidente do Conselho Local de Ação Social 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Representante da ANIMAR – Associação Portuguesa para o Desenvolvimento Local </a:t>
            </a:r>
          </a:p>
          <a:p>
            <a:pPr algn="just"/>
            <a:endParaRPr lang="pt-PT" sz="600" dirty="0">
              <a:cs typeface="Gisha" panose="020B0502040204020203" pitchFamily="34" charset="-79"/>
            </a:endParaRPr>
          </a:p>
          <a:p>
            <a:pPr algn="just"/>
            <a:r>
              <a:rPr lang="pt-PT" sz="1050" b="1" dirty="0">
                <a:cs typeface="Gisha" panose="020B0502040204020203" pitchFamily="34" charset="-79"/>
              </a:rPr>
              <a:t>11h00 | Mesa Redonda</a:t>
            </a: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Moderação: Representante da ANIMAR</a:t>
            </a:r>
            <a:endParaRPr lang="pt-PT" sz="900" dirty="0">
              <a:cs typeface="Gisha" panose="020B0502040204020203" pitchFamily="34" charset="-79"/>
            </a:endParaRP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Jornalista Teresa Campos e Fotógrafo José Carlos Carvalho –  Revista VISÃO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Representante da Comissão para Cidadania a Igualdade de Género</a:t>
            </a:r>
          </a:p>
          <a:p>
            <a:pPr algn="just"/>
            <a:r>
              <a:rPr lang="pt-PT" sz="900" dirty="0">
                <a:cs typeface="Gisha" panose="020B0502040204020203" pitchFamily="34" charset="-79"/>
              </a:rPr>
              <a:t>Dra. Marta Santos, Coordenadora do Núcleo de Apoio a Vítimas de Violência Doméstica de Cantanhede</a:t>
            </a:r>
          </a:p>
          <a:p>
            <a:pPr algn="just"/>
            <a:endParaRPr lang="pt-PT" sz="400" dirty="0">
              <a:cs typeface="Gisha" panose="020B0502040204020203" pitchFamily="34" charset="-79"/>
            </a:endParaRP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Público-alvo: </a:t>
            </a:r>
            <a:r>
              <a:rPr lang="pt-PT" sz="900" dirty="0">
                <a:cs typeface="Gisha" panose="020B0502040204020203" pitchFamily="34" charset="-79"/>
              </a:rPr>
              <a:t>Alunos/as do Ensino Secundário, Profissionais de Educação e de Intervenção Social </a:t>
            </a: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Local: </a:t>
            </a:r>
            <a:r>
              <a:rPr lang="pt-PT" sz="900" dirty="0">
                <a:cs typeface="Gisha" panose="020B0502040204020203" pitchFamily="34" charset="-79"/>
              </a:rPr>
              <a:t>Centro Paroquial S. Pedro</a:t>
            </a:r>
          </a:p>
          <a:p>
            <a:pPr algn="just"/>
            <a:endParaRPr lang="pt-PT" sz="1000" dirty="0">
              <a:cs typeface="Gisha" panose="020B0502040204020203" pitchFamily="34" charset="-79"/>
            </a:endParaRPr>
          </a:p>
          <a:p>
            <a:pPr algn="r">
              <a:spcBef>
                <a:spcPts val="200"/>
              </a:spcBef>
              <a:spcAft>
                <a:spcPts val="300"/>
              </a:spcAft>
            </a:pPr>
            <a:r>
              <a:rPr lang="pt-PT" sz="1100" b="1" dirty="0">
                <a:cs typeface="Gisha" panose="020B0502040204020203" pitchFamily="34" charset="-79"/>
              </a:rPr>
              <a:t>25 e 26 OUT | 9h00-16h00 </a:t>
            </a:r>
          </a:p>
          <a:p>
            <a:pPr algn="just">
              <a:spcBef>
                <a:spcPts val="200"/>
              </a:spcBef>
              <a:spcAft>
                <a:spcPts val="300"/>
              </a:spcAft>
            </a:pPr>
            <a:r>
              <a:rPr lang="pt-PT" sz="1100" b="1" dirty="0">
                <a:cs typeface="Gisha" panose="020B0502040204020203" pitchFamily="34" charset="-79"/>
              </a:rPr>
              <a:t>EXPOSIÇÃO AQUI MORREU UMA MULHER</a:t>
            </a:r>
          </a:p>
          <a:p>
            <a:pPr algn="just">
              <a:spcBef>
                <a:spcPts val="200"/>
              </a:spcBef>
              <a:spcAft>
                <a:spcPts val="300"/>
              </a:spcAft>
            </a:pPr>
            <a:endParaRPr lang="pt-PT" sz="300" dirty="0">
              <a:cs typeface="Gisha" panose="020B0502040204020203" pitchFamily="34" charset="-79"/>
            </a:endParaRPr>
          </a:p>
          <a:p>
            <a:pPr algn="just">
              <a:spcBef>
                <a:spcPts val="200"/>
              </a:spcBef>
              <a:spcAft>
                <a:spcPts val="300"/>
              </a:spcAft>
            </a:pPr>
            <a:r>
              <a:rPr lang="pt-PT" sz="900" b="1" dirty="0">
                <a:cs typeface="Gisha" panose="020B0502040204020203" pitchFamily="34" charset="-79"/>
              </a:rPr>
              <a:t>Público-alvo</a:t>
            </a:r>
            <a:r>
              <a:rPr lang="pt-PT" sz="900" dirty="0">
                <a:cs typeface="Gisha" panose="020B0502040204020203" pitchFamily="34" charset="-79"/>
              </a:rPr>
              <a:t>: Para toda a Comunidade</a:t>
            </a:r>
          </a:p>
          <a:p>
            <a:pPr algn="just"/>
            <a:r>
              <a:rPr lang="pt-PT" sz="900" b="1" dirty="0">
                <a:cs typeface="Gisha" panose="020B0502040204020203" pitchFamily="34" charset="-79"/>
              </a:rPr>
              <a:t>Local:</a:t>
            </a:r>
            <a:r>
              <a:rPr lang="pt-PT" sz="900" dirty="0">
                <a:cs typeface="Gisha" panose="020B0502040204020203" pitchFamily="34" charset="-79"/>
              </a:rPr>
              <a:t> Praça Marquês de Marialva (open </a:t>
            </a:r>
            <a:r>
              <a:rPr lang="pt-PT" sz="900" dirty="0" err="1">
                <a:cs typeface="Gisha" panose="020B0502040204020203" pitchFamily="34" charset="-79"/>
              </a:rPr>
              <a:t>space</a:t>
            </a:r>
            <a:r>
              <a:rPr lang="pt-PT" sz="900" dirty="0">
                <a:cs typeface="Gisha" panose="020B0502040204020203" pitchFamily="34" charset="-79"/>
              </a:rPr>
              <a:t>)</a:t>
            </a:r>
          </a:p>
        </p:txBody>
      </p:sp>
      <p:pic>
        <p:nvPicPr>
          <p:cNvPr id="20" name="Imagem 19" descr="C:\Users\Utilizador\AppData\Local\Microsoft\Windows\INetCache\Content.Word\20161019_1931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 bwMode="auto">
          <a:xfrm>
            <a:off x="173738" y="6227592"/>
            <a:ext cx="3048000" cy="20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CaixaDeTexto 2"/>
          <p:cNvSpPr txBox="1"/>
          <p:nvPr/>
        </p:nvSpPr>
        <p:spPr>
          <a:xfrm>
            <a:off x="173738" y="266700"/>
            <a:ext cx="304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b="1" kern="2200" spc="16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3711685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3087</TotalTime>
  <Words>41</Words>
  <Application>Microsoft Office PowerPoint</Application>
  <PresentationFormat>Papel A4 (210x297 mm)</PresentationFormat>
  <Paragraphs>83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Gisha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fonseca</dc:creator>
  <cp:lastModifiedBy>Ana Paula Bastos</cp:lastModifiedBy>
  <cp:revision>55</cp:revision>
  <cp:lastPrinted>2018-09-05T15:29:50Z</cp:lastPrinted>
  <dcterms:created xsi:type="dcterms:W3CDTF">2018-08-25T15:54:14Z</dcterms:created>
  <dcterms:modified xsi:type="dcterms:W3CDTF">2018-09-06T14:48:13Z</dcterms:modified>
</cp:coreProperties>
</file>